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0"/>
  </p:notesMasterIdLst>
  <p:handoutMasterIdLst>
    <p:handoutMasterId r:id="rId31"/>
  </p:handoutMasterIdLst>
  <p:sldIdLst>
    <p:sldId id="256" r:id="rId2"/>
    <p:sldId id="257" r:id="rId3"/>
    <p:sldId id="259" r:id="rId4"/>
    <p:sldId id="260" r:id="rId5"/>
    <p:sldId id="261" r:id="rId6"/>
    <p:sldId id="262" r:id="rId7"/>
    <p:sldId id="263" r:id="rId8"/>
    <p:sldId id="265" r:id="rId9"/>
    <p:sldId id="266" r:id="rId10"/>
    <p:sldId id="268" r:id="rId11"/>
    <p:sldId id="267" r:id="rId12"/>
    <p:sldId id="270" r:id="rId13"/>
    <p:sldId id="273" r:id="rId14"/>
    <p:sldId id="275" r:id="rId15"/>
    <p:sldId id="276" r:id="rId16"/>
    <p:sldId id="277" r:id="rId17"/>
    <p:sldId id="280" r:id="rId18"/>
    <p:sldId id="292" r:id="rId19"/>
    <p:sldId id="285" r:id="rId20"/>
    <p:sldId id="281" r:id="rId21"/>
    <p:sldId id="294" r:id="rId22"/>
    <p:sldId id="282" r:id="rId23"/>
    <p:sldId id="295" r:id="rId24"/>
    <p:sldId id="288" r:id="rId25"/>
    <p:sldId id="283" r:id="rId26"/>
    <p:sldId id="284" r:id="rId27"/>
    <p:sldId id="296" r:id="rId28"/>
    <p:sldId id="297" r:id="rId29"/>
  </p:sldIdLst>
  <p:sldSz cx="9144000" cy="6858000" type="screen4x3"/>
  <p:notesSz cx="6743700" cy="9875838"/>
  <p:custDataLst>
    <p:tags r:id="rId3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71" autoAdjust="0"/>
    <p:restoredTop sz="76500" autoAdjust="0"/>
  </p:normalViewPr>
  <p:slideViewPr>
    <p:cSldViewPr>
      <p:cViewPr varScale="1">
        <p:scale>
          <a:sx n="86" d="100"/>
          <a:sy n="86" d="100"/>
        </p:scale>
        <p:origin x="-708" y="-90"/>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2610" y="-96"/>
      </p:cViewPr>
      <p:guideLst>
        <p:guide orient="horz" pos="3111"/>
        <p:guide pos="212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2270" cy="493792"/>
          </a:xfrm>
          <a:prstGeom prst="rect">
            <a:avLst/>
          </a:prstGeom>
        </p:spPr>
        <p:txBody>
          <a:bodyPr vert="horz" lIns="90864" tIns="45432" rIns="90864" bIns="45432" rtlCol="0"/>
          <a:lstStyle>
            <a:lvl1pPr algn="l">
              <a:defRPr sz="1200"/>
            </a:lvl1pPr>
          </a:lstStyle>
          <a:p>
            <a:endParaRPr lang="en-AU"/>
          </a:p>
        </p:txBody>
      </p:sp>
      <p:sp>
        <p:nvSpPr>
          <p:cNvPr id="3" name="Date Placeholder 2"/>
          <p:cNvSpPr>
            <a:spLocks noGrp="1"/>
          </p:cNvSpPr>
          <p:nvPr>
            <p:ph type="dt" sz="quarter" idx="1"/>
          </p:nvPr>
        </p:nvSpPr>
        <p:spPr>
          <a:xfrm>
            <a:off x="3819870" y="0"/>
            <a:ext cx="2922270" cy="493792"/>
          </a:xfrm>
          <a:prstGeom prst="rect">
            <a:avLst/>
          </a:prstGeom>
        </p:spPr>
        <p:txBody>
          <a:bodyPr vert="horz" lIns="90864" tIns="45432" rIns="90864" bIns="45432" rtlCol="0"/>
          <a:lstStyle>
            <a:lvl1pPr algn="r">
              <a:defRPr sz="1200"/>
            </a:lvl1pPr>
          </a:lstStyle>
          <a:p>
            <a:fld id="{8713C6F5-0522-4871-9561-88A84993D184}" type="datetimeFigureOut">
              <a:rPr lang="en-US" smtClean="0"/>
              <a:pPr/>
              <a:t>8/19/2011</a:t>
            </a:fld>
            <a:endParaRPr lang="en-AU"/>
          </a:p>
        </p:txBody>
      </p:sp>
      <p:sp>
        <p:nvSpPr>
          <p:cNvPr id="4" name="Footer Placeholder 3"/>
          <p:cNvSpPr>
            <a:spLocks noGrp="1"/>
          </p:cNvSpPr>
          <p:nvPr>
            <p:ph type="ftr" sz="quarter" idx="2"/>
          </p:nvPr>
        </p:nvSpPr>
        <p:spPr>
          <a:xfrm>
            <a:off x="0" y="9380332"/>
            <a:ext cx="2922270" cy="493792"/>
          </a:xfrm>
          <a:prstGeom prst="rect">
            <a:avLst/>
          </a:prstGeom>
        </p:spPr>
        <p:txBody>
          <a:bodyPr vert="horz" lIns="90864" tIns="45432" rIns="90864" bIns="45432" rtlCol="0" anchor="b"/>
          <a:lstStyle>
            <a:lvl1pPr algn="l">
              <a:defRPr sz="1200"/>
            </a:lvl1pPr>
          </a:lstStyle>
          <a:p>
            <a:endParaRPr lang="en-AU"/>
          </a:p>
        </p:txBody>
      </p:sp>
      <p:sp>
        <p:nvSpPr>
          <p:cNvPr id="5" name="Slide Number Placeholder 4"/>
          <p:cNvSpPr>
            <a:spLocks noGrp="1"/>
          </p:cNvSpPr>
          <p:nvPr>
            <p:ph type="sldNum" sz="quarter" idx="3"/>
          </p:nvPr>
        </p:nvSpPr>
        <p:spPr>
          <a:xfrm>
            <a:off x="3819870" y="9380332"/>
            <a:ext cx="2922270" cy="493792"/>
          </a:xfrm>
          <a:prstGeom prst="rect">
            <a:avLst/>
          </a:prstGeom>
        </p:spPr>
        <p:txBody>
          <a:bodyPr vert="horz" lIns="90864" tIns="45432" rIns="90864" bIns="45432" rtlCol="0" anchor="b"/>
          <a:lstStyle>
            <a:lvl1pPr algn="r">
              <a:defRPr sz="1200"/>
            </a:lvl1pPr>
          </a:lstStyle>
          <a:p>
            <a:fld id="{BA503AF9-4948-4C12-B205-24B24F93E7ED}" type="slidenum">
              <a:rPr lang="en-AU" smtClean="0"/>
              <a:pPr/>
              <a:t>‹#›</a:t>
            </a:fld>
            <a:endParaRPr lang="en-A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2270" cy="493792"/>
          </a:xfrm>
          <a:prstGeom prst="rect">
            <a:avLst/>
          </a:prstGeom>
        </p:spPr>
        <p:txBody>
          <a:bodyPr vert="horz" lIns="90864" tIns="45432" rIns="90864" bIns="45432" rtlCol="0"/>
          <a:lstStyle>
            <a:lvl1pPr algn="l">
              <a:defRPr sz="1200"/>
            </a:lvl1pPr>
          </a:lstStyle>
          <a:p>
            <a:endParaRPr lang="en-AU"/>
          </a:p>
        </p:txBody>
      </p:sp>
      <p:sp>
        <p:nvSpPr>
          <p:cNvPr id="3" name="Date Placeholder 2"/>
          <p:cNvSpPr>
            <a:spLocks noGrp="1"/>
          </p:cNvSpPr>
          <p:nvPr>
            <p:ph type="dt" idx="1"/>
          </p:nvPr>
        </p:nvSpPr>
        <p:spPr>
          <a:xfrm>
            <a:off x="3819870" y="0"/>
            <a:ext cx="2922270" cy="493792"/>
          </a:xfrm>
          <a:prstGeom prst="rect">
            <a:avLst/>
          </a:prstGeom>
        </p:spPr>
        <p:txBody>
          <a:bodyPr vert="horz" lIns="90864" tIns="45432" rIns="90864" bIns="45432" rtlCol="0"/>
          <a:lstStyle>
            <a:lvl1pPr algn="r">
              <a:defRPr sz="1200"/>
            </a:lvl1pPr>
          </a:lstStyle>
          <a:p>
            <a:fld id="{1BD83CA2-CBE1-4568-9363-21FEB14C30A9}" type="datetimeFigureOut">
              <a:rPr lang="en-US" smtClean="0"/>
              <a:pPr/>
              <a:t>8/19/2011</a:t>
            </a:fld>
            <a:endParaRPr lang="en-AU"/>
          </a:p>
        </p:txBody>
      </p:sp>
      <p:sp>
        <p:nvSpPr>
          <p:cNvPr id="4" name="Slide Image Placeholder 3"/>
          <p:cNvSpPr>
            <a:spLocks noGrp="1" noRot="1" noChangeAspect="1"/>
          </p:cNvSpPr>
          <p:nvPr>
            <p:ph type="sldImg" idx="2"/>
          </p:nvPr>
        </p:nvSpPr>
        <p:spPr>
          <a:xfrm>
            <a:off x="903288" y="741363"/>
            <a:ext cx="4937125" cy="3703637"/>
          </a:xfrm>
          <a:prstGeom prst="rect">
            <a:avLst/>
          </a:prstGeom>
          <a:noFill/>
          <a:ln w="12700">
            <a:solidFill>
              <a:prstClr val="black"/>
            </a:solidFill>
          </a:ln>
        </p:spPr>
        <p:txBody>
          <a:bodyPr vert="horz" lIns="90864" tIns="45432" rIns="90864" bIns="45432" rtlCol="0" anchor="ctr"/>
          <a:lstStyle/>
          <a:p>
            <a:endParaRPr lang="en-AU"/>
          </a:p>
        </p:txBody>
      </p:sp>
      <p:sp>
        <p:nvSpPr>
          <p:cNvPr id="5" name="Notes Placeholder 4"/>
          <p:cNvSpPr>
            <a:spLocks noGrp="1"/>
          </p:cNvSpPr>
          <p:nvPr>
            <p:ph type="body" sz="quarter" idx="3"/>
          </p:nvPr>
        </p:nvSpPr>
        <p:spPr>
          <a:xfrm>
            <a:off x="674370" y="4691023"/>
            <a:ext cx="5394960" cy="4444127"/>
          </a:xfrm>
          <a:prstGeom prst="rect">
            <a:avLst/>
          </a:prstGeom>
        </p:spPr>
        <p:txBody>
          <a:bodyPr vert="horz" lIns="90864" tIns="45432" rIns="90864" bIns="4543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380332"/>
            <a:ext cx="2922270" cy="493792"/>
          </a:xfrm>
          <a:prstGeom prst="rect">
            <a:avLst/>
          </a:prstGeom>
        </p:spPr>
        <p:txBody>
          <a:bodyPr vert="horz" lIns="90864" tIns="45432" rIns="90864" bIns="45432" rtlCol="0" anchor="b"/>
          <a:lstStyle>
            <a:lvl1pPr algn="l">
              <a:defRPr sz="1200"/>
            </a:lvl1pPr>
          </a:lstStyle>
          <a:p>
            <a:endParaRPr lang="en-AU"/>
          </a:p>
        </p:txBody>
      </p:sp>
      <p:sp>
        <p:nvSpPr>
          <p:cNvPr id="7" name="Slide Number Placeholder 6"/>
          <p:cNvSpPr>
            <a:spLocks noGrp="1"/>
          </p:cNvSpPr>
          <p:nvPr>
            <p:ph type="sldNum" sz="quarter" idx="5"/>
          </p:nvPr>
        </p:nvSpPr>
        <p:spPr>
          <a:xfrm>
            <a:off x="3819870" y="9380332"/>
            <a:ext cx="2922270" cy="493792"/>
          </a:xfrm>
          <a:prstGeom prst="rect">
            <a:avLst/>
          </a:prstGeom>
        </p:spPr>
        <p:txBody>
          <a:bodyPr vert="horz" lIns="90864" tIns="45432" rIns="90864" bIns="45432" rtlCol="0" anchor="b"/>
          <a:lstStyle>
            <a:lvl1pPr algn="r">
              <a:defRPr sz="1200"/>
            </a:lvl1pPr>
          </a:lstStyle>
          <a:p>
            <a:fld id="{07185082-B832-4D19-BE8E-623E6BB4A524}"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1</a:t>
            </a:fld>
            <a:endParaRPr lang="en-A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10</a:t>
            </a:fld>
            <a:endParaRPr lang="en-A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12</a:t>
            </a:fld>
            <a:endParaRPr lang="en-A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14</a:t>
            </a:fld>
            <a:endParaRPr lang="en-A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15</a:t>
            </a:fld>
            <a:endParaRPr lang="en-A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16</a:t>
            </a:fld>
            <a:endParaRPr lang="en-A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baseline="0" dirty="0" smtClean="0"/>
          </a:p>
          <a:p>
            <a:endParaRPr lang="en-AU" baseline="0" dirty="0" smtClean="0"/>
          </a:p>
          <a:p>
            <a:endParaRPr lang="en-AU" baseline="0" dirty="0" smtClean="0"/>
          </a:p>
          <a:p>
            <a:endParaRPr lang="en-AU" b="1"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17</a:t>
            </a:fld>
            <a:endParaRPr lang="en-A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20</a:t>
            </a:fld>
            <a:endParaRPr lang="en-A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22</a:t>
            </a:fld>
            <a:endParaRPr lang="en-A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24</a:t>
            </a:fld>
            <a:endParaRPr lang="en-A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b="1"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25</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2</a:t>
            </a:fld>
            <a:endParaRPr lang="en-A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26</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3</a:t>
            </a:fld>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4</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5</a:t>
            </a:fld>
            <a:endParaRPr lang="en-A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So what is the ‘system’ that integrates</a:t>
            </a:r>
            <a:r>
              <a:rPr lang="en-AU" baseline="0" dirty="0" smtClean="0"/>
              <a:t> these five dimensions?  </a:t>
            </a:r>
          </a:p>
          <a:p>
            <a:r>
              <a:rPr lang="en-AU" dirty="0" smtClean="0"/>
              <a:t>What does this diagram</a:t>
            </a:r>
            <a:r>
              <a:rPr lang="en-AU" baseline="0" dirty="0" smtClean="0"/>
              <a:t> suggest about how the five dimensions fit together?</a:t>
            </a:r>
          </a:p>
          <a:p>
            <a:r>
              <a:rPr lang="en-AU" baseline="0" dirty="0" smtClean="0"/>
              <a:t>What is common about the dimensions outside the circles?  Inside the circles?</a:t>
            </a:r>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6</a:t>
            </a:fld>
            <a:endParaRPr lang="en-A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7</a:t>
            </a:fld>
            <a:endParaRPr lang="en-A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8</a:t>
            </a:fld>
            <a:endParaRPr lang="en-A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9</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F9211414-2B88-456E-A0ED-F726C2E93C01}" type="datetimeFigureOut">
              <a:rPr lang="en-US" smtClean="0"/>
              <a:pPr/>
              <a:t>8/19/2011</a:t>
            </a:fld>
            <a:endParaRPr lang="en-AU"/>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AU"/>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5BEED77B-C49A-41CD-B140-69E528D69A2C}"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9211414-2B88-456E-A0ED-F726C2E93C01}" type="datetimeFigureOut">
              <a:rPr lang="en-US" smtClean="0"/>
              <a:pPr/>
              <a:t>8/19/2011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5BEED77B-C49A-41CD-B140-69E528D69A2C}"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F9211414-2B88-456E-A0ED-F726C2E93C01}" type="datetimeFigureOut">
              <a:rPr lang="en-US" smtClean="0"/>
              <a:pPr/>
              <a:t>8/19/2011</a:t>
            </a:fld>
            <a:endParaRPr lang="en-AU"/>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AU"/>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5BEED77B-C49A-41CD-B140-69E528D69A2C}"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9211414-2B88-456E-A0ED-F726C2E93C01}" type="datetimeFigureOut">
              <a:rPr lang="en-US" smtClean="0"/>
              <a:pPr/>
              <a:t>8/19/2011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5BEED77B-C49A-41CD-B140-69E528D69A2C}"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F9211414-2B88-456E-A0ED-F726C2E93C01}" type="datetimeFigureOut">
              <a:rPr lang="en-US" smtClean="0"/>
              <a:pPr/>
              <a:t>8/19/2011</a:t>
            </a:fld>
            <a:endParaRPr lang="en-AU"/>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AU"/>
          </a:p>
        </p:txBody>
      </p:sp>
      <p:sp>
        <p:nvSpPr>
          <p:cNvPr id="6" name="Slide Number Placeholder 5"/>
          <p:cNvSpPr>
            <a:spLocks noGrp="1"/>
          </p:cNvSpPr>
          <p:nvPr>
            <p:ph type="sldNum" sz="quarter" idx="12"/>
          </p:nvPr>
        </p:nvSpPr>
        <p:spPr>
          <a:xfrm>
            <a:off x="6733952" y="6555112"/>
            <a:ext cx="588336" cy="228600"/>
          </a:xfrm>
        </p:spPr>
        <p:txBody>
          <a:bodyPr/>
          <a:lstStyle>
            <a:extLst/>
          </a:lstStyle>
          <a:p>
            <a:fld id="{5BEED77B-C49A-41CD-B140-69E528D69A2C}"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9211414-2B88-456E-A0ED-F726C2E93C01}" type="datetimeFigureOut">
              <a:rPr lang="en-US" smtClean="0"/>
              <a:pPr/>
              <a:t>8/19/2011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5BEED77B-C49A-41CD-B140-69E528D69A2C}"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9211414-2B88-456E-A0ED-F726C2E93C01}" type="datetimeFigureOut">
              <a:rPr lang="en-US" smtClean="0"/>
              <a:pPr/>
              <a:t>8/19/2011</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5BEED77B-C49A-41CD-B140-69E528D69A2C}"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9211414-2B88-456E-A0ED-F726C2E93C01}" type="datetimeFigureOut">
              <a:rPr lang="en-US" smtClean="0"/>
              <a:pPr/>
              <a:t>8/19/2011</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5BEED77B-C49A-41CD-B140-69E528D69A2C}"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F9211414-2B88-456E-A0ED-F726C2E93C01}" type="datetimeFigureOut">
              <a:rPr lang="en-US" smtClean="0"/>
              <a:pPr/>
              <a:t>8/19/2011</a:t>
            </a:fld>
            <a:endParaRPr lang="en-AU"/>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AU"/>
          </a:p>
        </p:txBody>
      </p:sp>
      <p:sp>
        <p:nvSpPr>
          <p:cNvPr id="4" name="Slide Number Placeholder 3"/>
          <p:cNvSpPr>
            <a:spLocks noGrp="1"/>
          </p:cNvSpPr>
          <p:nvPr>
            <p:ph type="sldNum" sz="quarter" idx="12"/>
          </p:nvPr>
        </p:nvSpPr>
        <p:spPr/>
        <p:txBody>
          <a:bodyPr/>
          <a:lstStyle>
            <a:extLst/>
          </a:lstStyle>
          <a:p>
            <a:fld id="{5BEED77B-C49A-41CD-B140-69E528D69A2C}"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9211414-2B88-456E-A0ED-F726C2E93C01}" type="datetimeFigureOut">
              <a:rPr lang="en-US" smtClean="0"/>
              <a:pPr/>
              <a:t>8/19/2011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5BEED77B-C49A-41CD-B140-69E528D69A2C}"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F9211414-2B88-456E-A0ED-F726C2E93C01}" type="datetimeFigureOut">
              <a:rPr lang="en-US" smtClean="0"/>
              <a:pPr/>
              <a:t>8/19/2011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5BEED77B-C49A-41CD-B140-69E528D69A2C}" type="slidenum">
              <a:rPr lang="en-AU" smtClean="0"/>
              <a:pPr/>
              <a:t>‹#›</a:t>
            </a:fld>
            <a:endParaRPr lang="en-AU"/>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F9211414-2B88-456E-A0ED-F726C2E93C01}" type="datetimeFigureOut">
              <a:rPr lang="en-US" smtClean="0"/>
              <a:pPr/>
              <a:t>8/19/2011</a:t>
            </a:fld>
            <a:endParaRPr lang="en-AU"/>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AU"/>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5BEED77B-C49A-41CD-B140-69E528D69A2C}"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AU" dirty="0" smtClean="0"/>
              <a:t>Dimensions of Learning Overview 1: Introduction</a:t>
            </a:r>
            <a:endParaRPr lang="en-AU" dirty="0"/>
          </a:p>
        </p:txBody>
      </p:sp>
      <p:sp>
        <p:nvSpPr>
          <p:cNvPr id="3" name="Subtitle 2"/>
          <p:cNvSpPr>
            <a:spLocks noGrp="1"/>
          </p:cNvSpPr>
          <p:nvPr>
            <p:ph type="subTitle" idx="1"/>
          </p:nvPr>
        </p:nvSpPr>
        <p:spPr/>
        <p:txBody>
          <a:bodyPr/>
          <a:lstStyle/>
          <a:p>
            <a:endParaRPr lang="en-A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Dimension 1:  </a:t>
            </a:r>
            <a:br>
              <a:rPr lang="en-AU" dirty="0" smtClean="0"/>
            </a:br>
            <a:r>
              <a:rPr lang="en-AU" dirty="0" smtClean="0"/>
              <a:t>Attitudes and Perceptions</a:t>
            </a:r>
            <a:endParaRPr lang="en-AU" dirty="0"/>
          </a:p>
        </p:txBody>
      </p:sp>
      <p:sp>
        <p:nvSpPr>
          <p:cNvPr id="5" name="TextBox 4"/>
          <p:cNvSpPr txBox="1"/>
          <p:nvPr/>
        </p:nvSpPr>
        <p:spPr>
          <a:xfrm>
            <a:off x="285720" y="1714488"/>
            <a:ext cx="7500990" cy="4139595"/>
          </a:xfrm>
          <a:prstGeom prst="rect">
            <a:avLst/>
          </a:prstGeom>
          <a:noFill/>
        </p:spPr>
        <p:txBody>
          <a:bodyPr wrap="square" rtlCol="0">
            <a:spAutoFit/>
          </a:bodyPr>
          <a:lstStyle/>
          <a:p>
            <a:r>
              <a:rPr lang="en-AU" sz="1100" b="1" dirty="0" err="1" smtClean="0"/>
              <a:t>Marzano</a:t>
            </a:r>
            <a:r>
              <a:rPr lang="en-AU" sz="1100" b="1" dirty="0" smtClean="0"/>
              <a:t> (1997)  (pp 13-42)</a:t>
            </a:r>
          </a:p>
          <a:p>
            <a:pPr algn="ctr"/>
            <a:r>
              <a:rPr lang="en-AU" sz="3600" b="1" dirty="0" smtClean="0"/>
              <a:t>Two Areas</a:t>
            </a:r>
          </a:p>
          <a:p>
            <a:endParaRPr lang="en-AU" dirty="0" smtClean="0"/>
          </a:p>
          <a:p>
            <a:r>
              <a:rPr lang="en-AU" dirty="0" smtClean="0"/>
              <a:t>1.  Helping Students Develop Positive Attitudes and Perceptions about </a:t>
            </a:r>
            <a:r>
              <a:rPr lang="en-AU" b="1" u="sng" dirty="0" smtClean="0"/>
              <a:t>Classroom Climate</a:t>
            </a:r>
          </a:p>
          <a:p>
            <a:pPr marL="342900" indent="-342900">
              <a:buFont typeface="Arial" pitchFamily="34" charset="0"/>
              <a:buChar char="•"/>
            </a:pPr>
            <a:r>
              <a:rPr lang="en-AU" dirty="0" smtClean="0"/>
              <a:t>Feel accepted by Teachers and Peers</a:t>
            </a:r>
          </a:p>
          <a:p>
            <a:pPr marL="342900" indent="-342900">
              <a:buFont typeface="Arial" pitchFamily="34" charset="0"/>
              <a:buChar char="•"/>
            </a:pPr>
            <a:r>
              <a:rPr lang="en-AU" dirty="0" smtClean="0"/>
              <a:t>Experience a Sense of Comfort and Order</a:t>
            </a:r>
          </a:p>
          <a:p>
            <a:endParaRPr lang="en-AU" dirty="0" smtClean="0"/>
          </a:p>
          <a:p>
            <a:r>
              <a:rPr lang="en-AU" dirty="0" smtClean="0"/>
              <a:t>2.  Helping Students Develop Positive Attitudes and Perceptions about </a:t>
            </a:r>
            <a:r>
              <a:rPr lang="en-AU" b="1" u="sng" dirty="0" smtClean="0"/>
              <a:t>Classroom Tasks</a:t>
            </a:r>
          </a:p>
          <a:p>
            <a:pPr marL="342900" indent="-342900">
              <a:buFont typeface="Arial" pitchFamily="34" charset="0"/>
              <a:buChar char="•"/>
            </a:pPr>
            <a:r>
              <a:rPr lang="en-AU" dirty="0" smtClean="0"/>
              <a:t>Perceive Tasks as Valuable and Interesting</a:t>
            </a:r>
          </a:p>
          <a:p>
            <a:pPr marL="342900" indent="-342900">
              <a:buFont typeface="Arial" pitchFamily="34" charset="0"/>
              <a:buChar char="•"/>
            </a:pPr>
            <a:r>
              <a:rPr lang="en-AU" dirty="0" smtClean="0"/>
              <a:t>Believe they have the Ability and Resources to Complete Tasks</a:t>
            </a:r>
          </a:p>
          <a:p>
            <a:pPr marL="342900" indent="-342900">
              <a:buFont typeface="Arial" pitchFamily="34" charset="0"/>
              <a:buChar char="•"/>
            </a:pPr>
            <a:r>
              <a:rPr lang="en-AU" dirty="0" smtClean="0"/>
              <a:t>Understand and be Clear about Tasks</a:t>
            </a:r>
          </a:p>
          <a:p>
            <a:endParaRPr lang="en-A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Dimension 1:  Rotating Papers</a:t>
            </a:r>
            <a:endParaRPr lang="en-AU" dirty="0"/>
          </a:p>
        </p:txBody>
      </p:sp>
      <p:sp>
        <p:nvSpPr>
          <p:cNvPr id="3" name="Content Placeholder 2"/>
          <p:cNvSpPr>
            <a:spLocks noGrp="1"/>
          </p:cNvSpPr>
          <p:nvPr>
            <p:ph idx="1"/>
          </p:nvPr>
        </p:nvSpPr>
        <p:spPr/>
        <p:txBody>
          <a:bodyPr>
            <a:normAutofit lnSpcReduction="10000"/>
          </a:bodyPr>
          <a:lstStyle/>
          <a:p>
            <a:pPr algn="ctr">
              <a:lnSpc>
                <a:spcPct val="90000"/>
              </a:lnSpc>
              <a:buNone/>
            </a:pPr>
            <a:r>
              <a:rPr lang="en-AU" sz="1700" b="1" dirty="0" smtClean="0"/>
              <a:t>Work in 2 groups on one sheet at a time, each sheet divided into two columns</a:t>
            </a:r>
          </a:p>
          <a:p>
            <a:pPr algn="ctr">
              <a:lnSpc>
                <a:spcPct val="90000"/>
              </a:lnSpc>
              <a:buNone/>
            </a:pPr>
            <a:endParaRPr lang="en-AU" b="1" dirty="0" smtClean="0"/>
          </a:p>
          <a:p>
            <a:pPr marL="514350" indent="-514350">
              <a:lnSpc>
                <a:spcPct val="90000"/>
              </a:lnSpc>
              <a:buNone/>
            </a:pPr>
            <a:endParaRPr lang="en-AU" sz="1400" b="0" dirty="0" smtClean="0"/>
          </a:p>
          <a:p>
            <a:pPr marL="514350" indent="-514350">
              <a:lnSpc>
                <a:spcPct val="90000"/>
              </a:lnSpc>
              <a:buAutoNum type="arabicPeriod"/>
            </a:pPr>
            <a:endParaRPr lang="en-AU" sz="1800" dirty="0" smtClean="0"/>
          </a:p>
          <a:p>
            <a:pPr marL="514350" indent="-514350">
              <a:lnSpc>
                <a:spcPct val="90000"/>
              </a:lnSpc>
              <a:buAutoNum type="arabicPeriod"/>
            </a:pPr>
            <a:endParaRPr lang="en-AU" sz="1800" dirty="0" smtClean="0"/>
          </a:p>
          <a:p>
            <a:pPr marL="514350" indent="-514350">
              <a:lnSpc>
                <a:spcPct val="90000"/>
              </a:lnSpc>
              <a:buNone/>
            </a:pPr>
            <a:endParaRPr lang="en-AU" dirty="0" smtClean="0"/>
          </a:p>
          <a:p>
            <a:pPr marL="514350" indent="-514350">
              <a:lnSpc>
                <a:spcPct val="90000"/>
              </a:lnSpc>
            </a:pPr>
            <a:endParaRPr lang="en-AU" dirty="0" smtClean="0"/>
          </a:p>
          <a:p>
            <a:pPr marL="514350" indent="-514350">
              <a:lnSpc>
                <a:spcPct val="90000"/>
              </a:lnSpc>
            </a:pPr>
            <a:r>
              <a:rPr lang="en-AU" dirty="0" smtClean="0"/>
              <a:t>Brainstorm activities that would work towards achieving the aim:  use info from the text and your own experience (5 min)</a:t>
            </a:r>
          </a:p>
          <a:p>
            <a:pPr marL="514350" indent="-514350">
              <a:lnSpc>
                <a:spcPct val="90000"/>
              </a:lnSpc>
              <a:buNone/>
            </a:pPr>
            <a:endParaRPr lang="en-AU" dirty="0" smtClean="0"/>
          </a:p>
          <a:p>
            <a:pPr marL="514350" indent="-514350">
              <a:lnSpc>
                <a:spcPct val="90000"/>
              </a:lnSpc>
            </a:pPr>
            <a:r>
              <a:rPr lang="en-AU" b="0" dirty="0" smtClean="0"/>
              <a:t>New sheet:  read responses and add your thoughts (2 min)</a:t>
            </a:r>
          </a:p>
          <a:p>
            <a:pPr marL="514350" indent="-514350">
              <a:lnSpc>
                <a:spcPct val="90000"/>
              </a:lnSpc>
              <a:buAutoNum type="arabicPeriod"/>
            </a:pPr>
            <a:endParaRPr lang="en-AU" b="0" dirty="0" smtClean="0"/>
          </a:p>
          <a:p>
            <a:endParaRPr lang="en-AU" dirty="0"/>
          </a:p>
        </p:txBody>
      </p:sp>
      <p:graphicFrame>
        <p:nvGraphicFramePr>
          <p:cNvPr id="4" name="Table 3"/>
          <p:cNvGraphicFramePr>
            <a:graphicFrameLocks noGrp="1"/>
          </p:cNvGraphicFramePr>
          <p:nvPr/>
        </p:nvGraphicFramePr>
        <p:xfrm>
          <a:off x="251520" y="2204864"/>
          <a:ext cx="6096000" cy="802888"/>
        </p:xfrm>
        <a:graphic>
          <a:graphicData uri="http://schemas.openxmlformats.org/drawingml/2006/table">
            <a:tbl>
              <a:tblPr firstRow="1" bandRow="1">
                <a:tableStyleId>{5C22544A-7EE6-4342-B048-85BDC9FD1C3A}</a:tableStyleId>
              </a:tblPr>
              <a:tblGrid>
                <a:gridCol w="3048000"/>
                <a:gridCol w="3048000"/>
              </a:tblGrid>
              <a:tr h="802888">
                <a:tc>
                  <a:txBody>
                    <a:bodyPr/>
                    <a:lstStyle/>
                    <a:p>
                      <a:r>
                        <a:rPr lang="en-AU" sz="1800" dirty="0" smtClean="0"/>
                        <a:t>Feel accepted by teachers and peers </a:t>
                      </a:r>
                      <a:endParaRPr lang="en-AU" dirty="0"/>
                    </a:p>
                  </a:txBody>
                  <a:tcPr/>
                </a:tc>
                <a:tc>
                  <a:txBody>
                    <a:bodyPr/>
                    <a:lstStyle/>
                    <a:p>
                      <a:r>
                        <a:rPr lang="en-AU" sz="1800" b="0" dirty="0" smtClean="0"/>
                        <a:t>Experience a sense of comfort and order</a:t>
                      </a:r>
                      <a:endParaRPr lang="en-AU" dirty="0"/>
                    </a:p>
                  </a:txBody>
                  <a:tcPr/>
                </a:tc>
              </a:tr>
            </a:tbl>
          </a:graphicData>
        </a:graphic>
      </p:graphicFrame>
      <p:graphicFrame>
        <p:nvGraphicFramePr>
          <p:cNvPr id="5" name="Table 4"/>
          <p:cNvGraphicFramePr>
            <a:graphicFrameLocks noGrp="1"/>
          </p:cNvGraphicFramePr>
          <p:nvPr/>
        </p:nvGraphicFramePr>
        <p:xfrm>
          <a:off x="1691680" y="3068960"/>
          <a:ext cx="6096000" cy="951880"/>
        </p:xfrm>
        <a:graphic>
          <a:graphicData uri="http://schemas.openxmlformats.org/drawingml/2006/table">
            <a:tbl>
              <a:tblPr firstRow="1" bandRow="1">
                <a:tableStyleId>{5C22544A-7EE6-4342-B048-85BDC9FD1C3A}</a:tableStyleId>
              </a:tblPr>
              <a:tblGrid>
                <a:gridCol w="3048000"/>
                <a:gridCol w="3048000"/>
              </a:tblGrid>
              <a:tr h="951880">
                <a:tc>
                  <a:txBody>
                    <a:bodyPr/>
                    <a:lstStyle/>
                    <a:p>
                      <a:r>
                        <a:rPr lang="en-AU" sz="1800" dirty="0" smtClean="0"/>
                        <a:t>Develop positive attitudes about classroom tasks </a:t>
                      </a:r>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800" b="0" dirty="0" smtClean="0"/>
                        <a:t>Believe they have the ability and resources to complete tasks</a:t>
                      </a:r>
                      <a:endParaRPr lang="en-AU"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0042"/>
            <a:ext cx="7242048" cy="500066"/>
          </a:xfrm>
        </p:spPr>
        <p:txBody>
          <a:bodyPr>
            <a:normAutofit fontScale="90000"/>
          </a:bodyPr>
          <a:lstStyle/>
          <a:p>
            <a:pPr algn="ctr"/>
            <a:r>
              <a:rPr lang="en-AU" dirty="0" smtClean="0"/>
              <a:t>Dimension 5:  Habits of Mind</a:t>
            </a:r>
            <a:endParaRPr lang="en-AU" dirty="0"/>
          </a:p>
        </p:txBody>
      </p:sp>
      <p:sp>
        <p:nvSpPr>
          <p:cNvPr id="3" name="Content Placeholder 2"/>
          <p:cNvSpPr>
            <a:spLocks noGrp="1"/>
          </p:cNvSpPr>
          <p:nvPr>
            <p:ph sz="half" idx="1"/>
          </p:nvPr>
        </p:nvSpPr>
        <p:spPr>
          <a:xfrm>
            <a:off x="571472" y="2000240"/>
            <a:ext cx="1785950" cy="4525963"/>
          </a:xfrm>
        </p:spPr>
        <p:txBody>
          <a:bodyPr>
            <a:normAutofit lnSpcReduction="10000"/>
          </a:bodyPr>
          <a:lstStyle/>
          <a:p>
            <a:pPr>
              <a:buNone/>
            </a:pPr>
            <a:r>
              <a:rPr lang="en-AU" sz="1800" b="1" dirty="0" smtClean="0">
                <a:solidFill>
                  <a:schemeClr val="accent1"/>
                </a:solidFill>
              </a:rPr>
              <a:t>Critical Thinking</a:t>
            </a:r>
          </a:p>
          <a:p>
            <a:r>
              <a:rPr lang="en-AU" sz="1800" dirty="0" smtClean="0"/>
              <a:t>Accuracy</a:t>
            </a:r>
          </a:p>
          <a:p>
            <a:r>
              <a:rPr lang="en-AU" sz="1800" dirty="0" smtClean="0"/>
              <a:t>Clarity</a:t>
            </a:r>
          </a:p>
          <a:p>
            <a:r>
              <a:rPr lang="en-AU" sz="1800" dirty="0" smtClean="0"/>
              <a:t>Open mindedness</a:t>
            </a:r>
          </a:p>
          <a:p>
            <a:r>
              <a:rPr lang="en-AU" sz="1800" dirty="0" smtClean="0"/>
              <a:t>Restraining impulsivity</a:t>
            </a:r>
          </a:p>
          <a:p>
            <a:r>
              <a:rPr lang="en-AU" sz="1800" dirty="0" smtClean="0"/>
              <a:t>Taking a position when warranted</a:t>
            </a:r>
          </a:p>
          <a:p>
            <a:r>
              <a:rPr lang="en-AU" sz="1800" dirty="0" smtClean="0"/>
              <a:t>Responding appropriately  to others</a:t>
            </a:r>
          </a:p>
        </p:txBody>
      </p:sp>
      <p:sp>
        <p:nvSpPr>
          <p:cNvPr id="6" name="Content Placeholder 2"/>
          <p:cNvSpPr txBox="1">
            <a:spLocks/>
          </p:cNvSpPr>
          <p:nvPr/>
        </p:nvSpPr>
        <p:spPr>
          <a:xfrm>
            <a:off x="5572132" y="2071678"/>
            <a:ext cx="2043098" cy="4525963"/>
          </a:xfrm>
          <a:prstGeom prst="rect">
            <a:avLst/>
          </a:prstGeom>
        </p:spPr>
        <p:txBody>
          <a:bodyPr vert="horz" anchor="t">
            <a:noAutofit/>
          </a:bodyPr>
          <a:lstStyle/>
          <a:p>
            <a:pPr marL="274320" marR="0" lvl="0" indent="-274320" defTabSz="914400" rtl="0" eaLnBrk="1" fontAlgn="auto" latinLnBrk="0" hangingPunct="1">
              <a:lnSpc>
                <a:spcPct val="100000"/>
              </a:lnSpc>
              <a:spcBef>
                <a:spcPts val="600"/>
              </a:spcBef>
              <a:spcAft>
                <a:spcPts val="0"/>
              </a:spcAft>
              <a:buClr>
                <a:schemeClr val="tx2"/>
              </a:buClr>
              <a:buSzPct val="73000"/>
              <a:buFont typeface="Wingdings 2"/>
              <a:buNone/>
              <a:tabLst/>
              <a:defRPr/>
            </a:pPr>
            <a:r>
              <a:rPr kumimoji="0" lang="en-AU" b="1" i="0" strike="noStrike" kern="1200" cap="none" spc="0" normalizeH="0" baseline="0" noProof="0" dirty="0" smtClean="0">
                <a:ln>
                  <a:noFill/>
                </a:ln>
                <a:solidFill>
                  <a:schemeClr val="accent3">
                    <a:lumMod val="60000"/>
                    <a:lumOff val="40000"/>
                  </a:schemeClr>
                </a:solidFill>
                <a:effectLst/>
                <a:uLnTx/>
                <a:uFillTx/>
                <a:latin typeface="+mn-lt"/>
                <a:ea typeface="+mn-ea"/>
                <a:cs typeface="+mn-cs"/>
              </a:rPr>
              <a:t>Self-Regulated Thinking</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kumimoji="0" lang="en-AU" b="0" i="0" u="none" strike="noStrike" kern="1200" cap="none" spc="0" normalizeH="0" baseline="0" noProof="0" dirty="0" smtClean="0">
                <a:ln>
                  <a:noFill/>
                </a:ln>
                <a:solidFill>
                  <a:schemeClr val="tx1"/>
                </a:solidFill>
                <a:effectLst/>
                <a:uLnTx/>
                <a:uFillTx/>
                <a:latin typeface="+mn-lt"/>
                <a:ea typeface="+mn-ea"/>
                <a:cs typeface="+mn-cs"/>
              </a:rPr>
              <a:t>Monitoring own thinking</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lang="en-AU" dirty="0" smtClean="0"/>
              <a:t>Plan appropriately</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lang="en-AU" dirty="0" smtClean="0"/>
              <a:t>Identify and use necessary resources</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kumimoji="0" lang="en-AU" b="0" i="0" u="none" strike="noStrike" kern="1200" cap="none" spc="0" normalizeH="0" baseline="0" noProof="0" dirty="0" smtClean="0">
                <a:ln>
                  <a:noFill/>
                </a:ln>
                <a:solidFill>
                  <a:schemeClr val="tx1"/>
                </a:solidFill>
                <a:effectLst/>
                <a:uLnTx/>
                <a:uFillTx/>
                <a:latin typeface="+mn-lt"/>
                <a:ea typeface="+mn-ea"/>
                <a:cs typeface="+mn-cs"/>
              </a:rPr>
              <a:t>Respond</a:t>
            </a:r>
            <a:r>
              <a:rPr kumimoji="0" lang="en-AU" b="0" i="0" u="none" strike="noStrike" kern="1200" cap="none" spc="0" normalizeH="0" noProof="0" dirty="0" smtClean="0">
                <a:ln>
                  <a:noFill/>
                </a:ln>
                <a:solidFill>
                  <a:schemeClr val="tx1"/>
                </a:solidFill>
                <a:effectLst/>
                <a:uLnTx/>
                <a:uFillTx/>
                <a:latin typeface="+mn-lt"/>
                <a:ea typeface="+mn-ea"/>
                <a:cs typeface="+mn-cs"/>
              </a:rPr>
              <a:t> appropriately to feedback</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lang="en-AU" baseline="0" dirty="0" smtClean="0"/>
              <a:t>Evaluate</a:t>
            </a:r>
            <a:r>
              <a:rPr lang="en-AU" dirty="0" smtClean="0"/>
              <a:t> effectiveness of your actions</a:t>
            </a:r>
            <a:endParaRPr kumimoji="0" lang="en-AU"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endParaRPr kumimoji="0" lang="en-AU" b="0" i="0" u="none" strike="noStrike" kern="1200" cap="none" spc="0" normalizeH="0" baseline="0" noProof="0" dirty="0">
              <a:ln>
                <a:noFill/>
              </a:ln>
              <a:solidFill>
                <a:schemeClr val="tx1"/>
              </a:solidFill>
              <a:effectLst/>
              <a:uLnTx/>
              <a:uFillTx/>
              <a:latin typeface="+mn-lt"/>
              <a:ea typeface="+mn-ea"/>
              <a:cs typeface="+mn-cs"/>
            </a:endParaRPr>
          </a:p>
        </p:txBody>
      </p:sp>
      <p:sp>
        <p:nvSpPr>
          <p:cNvPr id="7" name="Content Placeholder 2"/>
          <p:cNvSpPr txBox="1">
            <a:spLocks/>
          </p:cNvSpPr>
          <p:nvPr/>
        </p:nvSpPr>
        <p:spPr>
          <a:xfrm>
            <a:off x="3000364" y="2071678"/>
            <a:ext cx="2043098" cy="4525963"/>
          </a:xfrm>
          <a:prstGeom prst="rect">
            <a:avLst/>
          </a:prstGeom>
        </p:spPr>
        <p:txBody>
          <a:bodyPr vert="horz" anchor="t">
            <a:normAutofit fontScale="92500" lnSpcReduction="10000"/>
          </a:bodyPr>
          <a:lstStyle/>
          <a:p>
            <a:pPr marL="274320" marR="0" lvl="0" indent="-274320" defTabSz="914400" rtl="0" eaLnBrk="1" fontAlgn="auto" latinLnBrk="0" hangingPunct="1">
              <a:lnSpc>
                <a:spcPct val="100000"/>
              </a:lnSpc>
              <a:spcBef>
                <a:spcPts val="600"/>
              </a:spcBef>
              <a:spcAft>
                <a:spcPts val="0"/>
              </a:spcAft>
              <a:buClr>
                <a:schemeClr val="tx2"/>
              </a:buClr>
              <a:buSzPct val="73000"/>
              <a:buFont typeface="Wingdings 2"/>
              <a:buNone/>
              <a:tabLst/>
              <a:defRPr/>
            </a:pPr>
            <a:r>
              <a:rPr kumimoji="0" lang="en-AU" sz="2100" b="1" i="0" strike="noStrike" kern="1200" cap="none" spc="0" normalizeH="0" baseline="0" noProof="0" dirty="0" smtClean="0">
                <a:ln>
                  <a:noFill/>
                </a:ln>
                <a:solidFill>
                  <a:schemeClr val="accent1">
                    <a:lumMod val="60000"/>
                    <a:lumOff val="40000"/>
                  </a:schemeClr>
                </a:solidFill>
                <a:effectLst/>
                <a:uLnTx/>
                <a:uFillTx/>
                <a:latin typeface="+mn-lt"/>
                <a:ea typeface="+mn-ea"/>
                <a:cs typeface="+mn-cs"/>
              </a:rPr>
              <a:t>Creative Thinking</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kumimoji="0" lang="en-AU" sz="2100" b="0" i="0" u="none" strike="noStrike" kern="1200" cap="none" spc="0" normalizeH="0" baseline="0" noProof="0" dirty="0" smtClean="0">
                <a:ln>
                  <a:noFill/>
                </a:ln>
                <a:solidFill>
                  <a:schemeClr val="tx1"/>
                </a:solidFill>
                <a:effectLst/>
                <a:uLnTx/>
                <a:uFillTx/>
                <a:latin typeface="+mn-lt"/>
                <a:ea typeface="+mn-ea"/>
                <a:cs typeface="+mn-cs"/>
              </a:rPr>
              <a:t>Perseverance</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kumimoji="0" lang="en-AU" sz="2100" b="0" i="0" u="none" strike="noStrike" kern="1200" cap="none" spc="0" normalizeH="0" baseline="0" noProof="0" dirty="0" smtClean="0">
                <a:ln>
                  <a:noFill/>
                </a:ln>
                <a:solidFill>
                  <a:schemeClr val="tx1"/>
                </a:solidFill>
                <a:effectLst/>
                <a:uLnTx/>
                <a:uFillTx/>
                <a:latin typeface="+mn-lt"/>
                <a:ea typeface="+mn-ea"/>
                <a:cs typeface="+mn-cs"/>
              </a:rPr>
              <a:t>Pushing the limits of knowledge and abilities</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kumimoji="0" lang="en-AU" sz="2100" b="0" i="0" u="none" strike="noStrike" kern="1200" cap="none" spc="0" normalizeH="0" baseline="0" noProof="0" dirty="0" smtClean="0">
                <a:ln>
                  <a:noFill/>
                </a:ln>
                <a:solidFill>
                  <a:schemeClr val="tx1"/>
                </a:solidFill>
                <a:effectLst/>
                <a:uLnTx/>
                <a:uFillTx/>
                <a:latin typeface="+mn-lt"/>
                <a:ea typeface="+mn-ea"/>
                <a:cs typeface="+mn-cs"/>
              </a:rPr>
              <a:t>Developing own standards of evaluation</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kumimoji="0" lang="en-AU" sz="2100" b="0" i="0" u="none" strike="noStrike" kern="1200" cap="none" spc="0" normalizeH="0" baseline="0" noProof="0" dirty="0" smtClean="0">
                <a:ln>
                  <a:noFill/>
                </a:ln>
                <a:solidFill>
                  <a:schemeClr val="tx1"/>
                </a:solidFill>
                <a:effectLst/>
                <a:uLnTx/>
                <a:uFillTx/>
                <a:latin typeface="+mn-lt"/>
                <a:ea typeface="+mn-ea"/>
                <a:cs typeface="+mn-cs"/>
              </a:rPr>
              <a:t>Developing unconventional ways of viewing a situation</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endParaRPr kumimoji="0" lang="en-AU"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TextBox 8"/>
          <p:cNvSpPr txBox="1"/>
          <p:nvPr/>
        </p:nvSpPr>
        <p:spPr>
          <a:xfrm>
            <a:off x="500034" y="1142984"/>
            <a:ext cx="6500858" cy="692497"/>
          </a:xfrm>
          <a:prstGeom prst="rect">
            <a:avLst/>
          </a:prstGeom>
          <a:noFill/>
        </p:spPr>
        <p:txBody>
          <a:bodyPr wrap="square" rtlCol="0">
            <a:spAutoFit/>
          </a:bodyPr>
          <a:lstStyle/>
          <a:p>
            <a:pPr algn="ctr"/>
            <a:r>
              <a:rPr lang="en-AU" sz="2800" b="1" dirty="0" smtClean="0"/>
              <a:t>Three Areas</a:t>
            </a:r>
          </a:p>
          <a:p>
            <a:pPr algn="ctr"/>
            <a:r>
              <a:rPr lang="en-AU" sz="1100" b="1" dirty="0" err="1" smtClean="0"/>
              <a:t>Marzano</a:t>
            </a:r>
            <a:r>
              <a:rPr lang="en-AU" sz="1100" b="1" dirty="0" smtClean="0"/>
              <a:t> (1997) pp 261-297</a:t>
            </a:r>
            <a:endParaRPr lang="en-AU" sz="11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732696"/>
          </a:xfrm>
        </p:spPr>
        <p:txBody>
          <a:bodyPr/>
          <a:lstStyle/>
          <a:p>
            <a:r>
              <a:rPr lang="en-AU" dirty="0" smtClean="0"/>
              <a:t>Dimension 5: Pair Work</a:t>
            </a:r>
            <a:endParaRPr lang="en-AU" dirty="0"/>
          </a:p>
        </p:txBody>
      </p:sp>
      <p:sp>
        <p:nvSpPr>
          <p:cNvPr id="3" name="Content Placeholder 2"/>
          <p:cNvSpPr>
            <a:spLocks noGrp="1"/>
          </p:cNvSpPr>
          <p:nvPr>
            <p:ph idx="1"/>
          </p:nvPr>
        </p:nvSpPr>
        <p:spPr>
          <a:xfrm>
            <a:off x="457200" y="1340768"/>
            <a:ext cx="7239000" cy="5114968"/>
          </a:xfrm>
        </p:spPr>
        <p:txBody>
          <a:bodyPr>
            <a:normAutofit/>
          </a:bodyPr>
          <a:lstStyle/>
          <a:p>
            <a:r>
              <a:rPr lang="en-AU" sz="2000" dirty="0" smtClean="0"/>
              <a:t>Identify a behaviour in class that stops some/all students learning effectively.  Discuss the behaviour with partner.  Listen carefully to each other.</a:t>
            </a:r>
          </a:p>
          <a:p>
            <a:pPr>
              <a:buNone/>
            </a:pPr>
            <a:endParaRPr lang="en-AU" sz="2000" dirty="0" smtClean="0"/>
          </a:p>
          <a:p>
            <a:r>
              <a:rPr lang="en-AU" sz="2000" dirty="0" smtClean="0"/>
              <a:t>Match blocking behaviours to the corresponding habit(s)s of mind in the text/list on slide above</a:t>
            </a:r>
          </a:p>
          <a:p>
            <a:pPr>
              <a:buNone/>
            </a:pPr>
            <a:endParaRPr lang="en-AU" sz="2000" dirty="0" smtClean="0"/>
          </a:p>
          <a:p>
            <a:r>
              <a:rPr lang="en-AU" sz="2000" dirty="0" smtClean="0"/>
              <a:t>Think of a story/film character who displays one of the habits you want to see developed by the class</a:t>
            </a:r>
          </a:p>
          <a:p>
            <a:pPr>
              <a:buNone/>
            </a:pPr>
            <a:endParaRPr lang="en-AU" sz="2000" dirty="0" smtClean="0"/>
          </a:p>
          <a:p>
            <a:r>
              <a:rPr lang="en-AU" sz="2000" dirty="0" smtClean="0"/>
              <a:t>Build bones of a unit of work based on that character and their demonstration of the habit of mind you want to develop</a:t>
            </a:r>
            <a:endParaRPr lang="en-AU"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Three Minute Pause (Dim 1)</a:t>
            </a:r>
            <a:endParaRPr lang="en-AU" dirty="0"/>
          </a:p>
        </p:txBody>
      </p:sp>
      <p:sp>
        <p:nvSpPr>
          <p:cNvPr id="3" name="Content Placeholder 2"/>
          <p:cNvSpPr>
            <a:spLocks noGrp="1"/>
          </p:cNvSpPr>
          <p:nvPr>
            <p:ph idx="1"/>
          </p:nvPr>
        </p:nvSpPr>
        <p:spPr/>
        <p:txBody>
          <a:bodyPr/>
          <a:lstStyle/>
          <a:p>
            <a:pPr marL="514350" indent="-514350">
              <a:buNone/>
            </a:pPr>
            <a:r>
              <a:rPr lang="en-AU" dirty="0" smtClean="0"/>
              <a:t>Take 3 minutes to stop and think about what you’ve learnt about Dimensions 1 and 5</a:t>
            </a:r>
          </a:p>
          <a:p>
            <a:pPr marL="514350" indent="-514350">
              <a:buNone/>
            </a:pPr>
            <a:endParaRPr lang="en-AU" dirty="0" smtClean="0"/>
          </a:p>
          <a:p>
            <a:pPr marL="514350" indent="-514350"/>
            <a:r>
              <a:rPr lang="en-AU" dirty="0" smtClean="0"/>
              <a:t>I enjoyed . . .</a:t>
            </a:r>
          </a:p>
          <a:p>
            <a:pPr marL="514350" indent="-514350"/>
            <a:r>
              <a:rPr lang="en-AU" dirty="0" smtClean="0"/>
              <a:t>I was surprised by . . . </a:t>
            </a:r>
          </a:p>
          <a:p>
            <a:pPr marL="514350" indent="-514350"/>
            <a:r>
              <a:rPr lang="en-AU" dirty="0" smtClean="0"/>
              <a:t>I was challenged . . .</a:t>
            </a:r>
          </a:p>
          <a:p>
            <a:pPr marL="514350" indent="-514350"/>
            <a:r>
              <a:rPr lang="en-AU" dirty="0" smtClean="0"/>
              <a:t>I’m not sure I . . . </a:t>
            </a:r>
          </a:p>
          <a:p>
            <a:pPr marL="514350" indent="-514350"/>
            <a:r>
              <a:rPr lang="en-AU" dirty="0" smtClean="0"/>
              <a:t>One thing I learnt . . . </a:t>
            </a:r>
          </a:p>
          <a:p>
            <a:endParaRPr lang="en-A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AU" dirty="0" smtClean="0"/>
              <a:t>Dimensions of Learning Dimensions 2, 3, 4</a:t>
            </a:r>
            <a:endParaRPr lang="en-AU" dirty="0"/>
          </a:p>
        </p:txBody>
      </p:sp>
      <p:sp>
        <p:nvSpPr>
          <p:cNvPr id="3" name="Subtitle 2"/>
          <p:cNvSpPr>
            <a:spLocks noGrp="1"/>
          </p:cNvSpPr>
          <p:nvPr>
            <p:ph type="subTitle" idx="1"/>
          </p:nvPr>
        </p:nvSpPr>
        <p:spPr/>
        <p:txBody>
          <a:bodyPr/>
          <a:lstStyle/>
          <a:p>
            <a:endParaRPr lang="en-A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sz="3200" dirty="0" smtClean="0"/>
              <a:t>1and 5: BACKGROUND BEHAVIOURS</a:t>
            </a:r>
            <a:br>
              <a:rPr lang="en-AU" sz="3200" dirty="0" smtClean="0"/>
            </a:br>
            <a:r>
              <a:rPr lang="en-AU" sz="3200" dirty="0" smtClean="0"/>
              <a:t>2,3,5: LEARNING JOURNEY</a:t>
            </a:r>
            <a:endParaRPr lang="en-AU" sz="3200" dirty="0"/>
          </a:p>
        </p:txBody>
      </p:sp>
      <p:pic>
        <p:nvPicPr>
          <p:cNvPr id="4" name="Content Placeholder 3" descr="Dimensionsmodel"/>
          <p:cNvPicPr>
            <a:picLocks noGrp="1" noChangeAspect="1" noChangeArrowheads="1"/>
          </p:cNvPicPr>
          <p:nvPr>
            <p:ph idx="1"/>
          </p:nvPr>
        </p:nvPicPr>
        <p:blipFill>
          <a:blip r:embed="rId3" cstate="print"/>
          <a:stretch>
            <a:fillRect/>
          </a:stretch>
        </p:blipFill>
        <p:spPr bwMode="auto">
          <a:xfrm>
            <a:off x="1157543" y="1609725"/>
            <a:ext cx="5838313" cy="48466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Dimension 2: Acquire and Integrate Knowledge</a:t>
            </a:r>
            <a:endParaRPr lang="en-AU" dirty="0"/>
          </a:p>
        </p:txBody>
      </p:sp>
      <p:sp>
        <p:nvSpPr>
          <p:cNvPr id="3" name="Content Placeholder 2"/>
          <p:cNvSpPr>
            <a:spLocks noGrp="1"/>
          </p:cNvSpPr>
          <p:nvPr>
            <p:ph idx="1"/>
          </p:nvPr>
        </p:nvSpPr>
        <p:spPr>
          <a:xfrm>
            <a:off x="4286248" y="1571612"/>
            <a:ext cx="2900354" cy="4846320"/>
          </a:xfrm>
        </p:spPr>
        <p:txBody>
          <a:bodyPr>
            <a:normAutofit/>
          </a:bodyPr>
          <a:lstStyle/>
          <a:p>
            <a:pPr algn="ctr">
              <a:buNone/>
            </a:pPr>
            <a:r>
              <a:rPr lang="en-AU" sz="1800" b="1" u="sng" dirty="0" smtClean="0"/>
              <a:t>Examples</a:t>
            </a:r>
          </a:p>
          <a:p>
            <a:r>
              <a:rPr lang="en-AU" sz="1100" i="1" dirty="0" smtClean="0"/>
              <a:t>Add and subtract</a:t>
            </a:r>
          </a:p>
          <a:p>
            <a:r>
              <a:rPr lang="en-AU" sz="1100" i="1" dirty="0" smtClean="0"/>
              <a:t>Write a paragraph</a:t>
            </a:r>
          </a:p>
          <a:p>
            <a:r>
              <a:rPr lang="en-AU" sz="1100" i="1" dirty="0" smtClean="0"/>
              <a:t>An amoeba</a:t>
            </a:r>
          </a:p>
          <a:p>
            <a:r>
              <a:rPr lang="en-AU" sz="1100" i="1" dirty="0" smtClean="0"/>
              <a:t>The conventions of punctuation</a:t>
            </a:r>
          </a:p>
          <a:p>
            <a:r>
              <a:rPr lang="en-AU" sz="1100" i="1" dirty="0" smtClean="0"/>
              <a:t>When oppression meets resistance, conflict results</a:t>
            </a:r>
          </a:p>
          <a:p>
            <a:r>
              <a:rPr lang="en-AU" sz="1100" i="1" dirty="0" smtClean="0"/>
              <a:t>Set up an experiment</a:t>
            </a:r>
          </a:p>
          <a:p>
            <a:r>
              <a:rPr lang="en-AU" sz="1100" i="1" dirty="0" smtClean="0"/>
              <a:t>Read music</a:t>
            </a:r>
          </a:p>
          <a:p>
            <a:r>
              <a:rPr lang="en-AU" sz="1100" i="1" dirty="0" smtClean="0"/>
              <a:t>The rules of basketball</a:t>
            </a:r>
          </a:p>
          <a:p>
            <a:r>
              <a:rPr lang="en-AU" sz="1100" i="1" dirty="0" smtClean="0"/>
              <a:t>Shoot free throws</a:t>
            </a:r>
          </a:p>
          <a:p>
            <a:r>
              <a:rPr lang="en-AU" sz="1100" i="1" dirty="0" smtClean="0"/>
              <a:t>A numerator</a:t>
            </a:r>
          </a:p>
          <a:p>
            <a:r>
              <a:rPr lang="en-AU" sz="1100" i="1" dirty="0" smtClean="0"/>
              <a:t>Democracy</a:t>
            </a:r>
          </a:p>
          <a:p>
            <a:pPr>
              <a:buNone/>
            </a:pPr>
            <a:endParaRPr lang="en-AU" sz="4400" b="1" dirty="0" smtClean="0"/>
          </a:p>
          <a:p>
            <a:pPr>
              <a:buNone/>
            </a:pPr>
            <a:endParaRPr lang="en-AU" sz="4400" b="1" dirty="0" smtClean="0"/>
          </a:p>
        </p:txBody>
      </p:sp>
      <p:sp>
        <p:nvSpPr>
          <p:cNvPr id="4" name="Content Placeholder 2"/>
          <p:cNvSpPr txBox="1">
            <a:spLocks/>
          </p:cNvSpPr>
          <p:nvPr/>
        </p:nvSpPr>
        <p:spPr>
          <a:xfrm>
            <a:off x="857224" y="1714488"/>
            <a:ext cx="2900354" cy="4846320"/>
          </a:xfrm>
          <a:prstGeom prst="rect">
            <a:avLst/>
          </a:prstGeom>
        </p:spPr>
        <p:txBody>
          <a:bodyPr vert="horz">
            <a:normAutofit/>
          </a:bodyPr>
          <a:lstStyle/>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None/>
              <a:tabLst/>
              <a:defRPr/>
            </a:pPr>
            <a:r>
              <a:rPr kumimoji="0" lang="en-AU" sz="2600" b="1" i="0" u="none" strike="noStrike" kern="1200" cap="none" spc="0" normalizeH="0" baseline="0" noProof="0" dirty="0" smtClean="0">
                <a:ln>
                  <a:noFill/>
                </a:ln>
                <a:solidFill>
                  <a:schemeClr val="tx1"/>
                </a:solidFill>
                <a:effectLst/>
                <a:uLnTx/>
                <a:uFillTx/>
                <a:latin typeface="+mn-lt"/>
                <a:ea typeface="+mn-ea"/>
                <a:cs typeface="+mn-cs"/>
              </a:rPr>
              <a:t> </a:t>
            </a:r>
            <a:r>
              <a:rPr kumimoji="0" lang="en-AU" sz="2000" b="1" i="0" u="none" strike="noStrike" kern="1200" cap="none" spc="0" normalizeH="0" baseline="0" noProof="0" dirty="0" smtClean="0">
                <a:ln>
                  <a:noFill/>
                </a:ln>
                <a:solidFill>
                  <a:schemeClr val="tx1"/>
                </a:solidFill>
                <a:effectLst/>
                <a:uLnTx/>
                <a:uFillTx/>
                <a:latin typeface="+mn-lt"/>
                <a:ea typeface="+mn-ea"/>
                <a:cs typeface="+mn-cs"/>
              </a:rPr>
              <a:t>Declarative Knowledge</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None/>
              <a:tabLst/>
              <a:defRPr/>
            </a:pPr>
            <a:r>
              <a:rPr kumimoji="0" lang="en-AU" sz="2000" b="0" i="0" u="none" strike="noStrike" kern="1200" cap="none" spc="0" normalizeH="0" baseline="0" noProof="0" dirty="0" smtClean="0">
                <a:ln>
                  <a:noFill/>
                </a:ln>
                <a:solidFill>
                  <a:schemeClr val="tx1"/>
                </a:solidFill>
                <a:effectLst/>
                <a:uLnTx/>
                <a:uFillTx/>
                <a:latin typeface="+mn-lt"/>
                <a:ea typeface="+mn-ea"/>
                <a:cs typeface="+mn-cs"/>
              </a:rPr>
              <a:t>Content or information, facts and concepts: things students know or understand</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None/>
              <a:tabLst/>
              <a:defRPr/>
            </a:pPr>
            <a:endParaRPr kumimoji="0" lang="en-AU" sz="20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None/>
              <a:tabLst/>
              <a:defRPr/>
            </a:pPr>
            <a:r>
              <a:rPr kumimoji="0" lang="en-AU" sz="2000" b="1" i="0" u="none" strike="noStrike" kern="1200" cap="none" spc="0" normalizeH="0" baseline="0" noProof="0" dirty="0" smtClean="0">
                <a:ln>
                  <a:noFill/>
                </a:ln>
                <a:solidFill>
                  <a:schemeClr val="tx1"/>
                </a:solidFill>
                <a:effectLst/>
                <a:uLnTx/>
                <a:uFillTx/>
                <a:latin typeface="+mn-lt"/>
                <a:ea typeface="+mn-ea"/>
                <a:cs typeface="+mn-cs"/>
              </a:rPr>
              <a:t>Procedural Knowledge </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None/>
              <a:tabLst/>
              <a:defRPr/>
            </a:pPr>
            <a:r>
              <a:rPr kumimoji="0" lang="en-AU" sz="2000" b="0" i="0" u="none" strike="noStrike" kern="1200" cap="none" spc="0" normalizeH="0" baseline="0" noProof="0" dirty="0" smtClean="0">
                <a:ln>
                  <a:noFill/>
                </a:ln>
                <a:solidFill>
                  <a:schemeClr val="tx1"/>
                </a:solidFill>
                <a:effectLst/>
                <a:uLnTx/>
                <a:uFillTx/>
                <a:latin typeface="+mn-lt"/>
                <a:ea typeface="+mn-ea"/>
                <a:cs typeface="+mn-cs"/>
              </a:rPr>
              <a:t>Processes or skills: things students can do</a:t>
            </a:r>
          </a:p>
          <a:p>
            <a:pPr marL="274320" lvl="0" indent="-274320">
              <a:spcBef>
                <a:spcPts val="600"/>
              </a:spcBef>
              <a:buClr>
                <a:schemeClr val="tx2"/>
              </a:buClr>
              <a:buSzPct val="73000"/>
              <a:defRPr/>
            </a:pPr>
            <a:endParaRPr lang="en-AU" sz="2000" dirty="0" smtClean="0"/>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None/>
              <a:tabLst/>
              <a:defRPr/>
            </a:pPr>
            <a:endParaRPr lang="en-AU" sz="2000" dirty="0" smtClean="0"/>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None/>
              <a:tabLst/>
              <a:defRPr/>
            </a:pPr>
            <a:endParaRPr kumimoji="0" lang="en-AU" sz="16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None/>
              <a:tabLst/>
              <a:defRPr/>
            </a:pPr>
            <a:endParaRPr kumimoji="0" lang="en-AU" sz="26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6" name="Oval 5"/>
          <p:cNvSpPr/>
          <p:nvPr/>
        </p:nvSpPr>
        <p:spPr>
          <a:xfrm>
            <a:off x="4572000" y="4929198"/>
            <a:ext cx="2643206" cy="164307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b="1" dirty="0" smtClean="0"/>
              <a:t>What is the major difference in how we learn a concept and a skill?</a:t>
            </a:r>
          </a:p>
          <a:p>
            <a:pPr algn="ctr"/>
            <a:endParaRPr lang="en-A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804704"/>
          </a:xfrm>
        </p:spPr>
        <p:txBody>
          <a:bodyPr/>
          <a:lstStyle/>
          <a:p>
            <a:r>
              <a:rPr lang="en-AU" dirty="0" smtClean="0"/>
              <a:t>TASKS:</a:t>
            </a:r>
            <a:endParaRPr lang="en-AU" dirty="0"/>
          </a:p>
        </p:txBody>
      </p:sp>
      <p:sp>
        <p:nvSpPr>
          <p:cNvPr id="3" name="Content Placeholder 2"/>
          <p:cNvSpPr>
            <a:spLocks noGrp="1"/>
          </p:cNvSpPr>
          <p:nvPr>
            <p:ph idx="1"/>
          </p:nvPr>
        </p:nvSpPr>
        <p:spPr>
          <a:xfrm>
            <a:off x="457200" y="1268760"/>
            <a:ext cx="7239000" cy="5186976"/>
          </a:xfrm>
        </p:spPr>
        <p:txBody>
          <a:bodyPr>
            <a:normAutofit/>
          </a:bodyPr>
          <a:lstStyle/>
          <a:p>
            <a:pPr>
              <a:buNone/>
            </a:pPr>
            <a:r>
              <a:rPr lang="en-AU" sz="1800" dirty="0" smtClean="0"/>
              <a:t>Understanding the different knowledge types influences how teachers identify knowledge when planning for lessons and units (what do students already know, what do they need to know, what will they know by the end of the lesson/unit)</a:t>
            </a:r>
          </a:p>
          <a:p>
            <a:pPr lvl="0">
              <a:buNone/>
            </a:pPr>
            <a:r>
              <a:rPr lang="en-AU" sz="1800" dirty="0" smtClean="0">
                <a:solidFill>
                  <a:schemeClr val="bg2">
                    <a:lumMod val="50000"/>
                  </a:schemeClr>
                </a:solidFill>
              </a:rPr>
              <a:t>Choose a Task . . .</a:t>
            </a:r>
          </a:p>
          <a:p>
            <a:pPr lvl="0"/>
            <a:r>
              <a:rPr lang="en-AU" sz="1800" dirty="0" smtClean="0"/>
              <a:t>Task1:  Which of the examples are declarative, which are procedural knowledge? (classifying task, Dim 3)</a:t>
            </a:r>
          </a:p>
          <a:p>
            <a:r>
              <a:rPr lang="en-AU" sz="1800" dirty="0" smtClean="0"/>
              <a:t>Task2:  Using one example of each or of your own, in a pair, think about how we teach declarative and procedural knowledge </a:t>
            </a:r>
            <a:r>
              <a:rPr lang="en-AU" sz="1800" b="1" dirty="0" smtClean="0"/>
              <a:t>differently . . . </a:t>
            </a:r>
            <a:r>
              <a:rPr lang="en-AU" sz="1800" dirty="0" smtClean="0"/>
              <a:t>(comparing task, Dim 3) (circles rather than steps?)</a:t>
            </a:r>
          </a:p>
          <a:p>
            <a:r>
              <a:rPr lang="en-AU" sz="1800" dirty="0" smtClean="0"/>
              <a:t>Task 3:  Think of an average lesson/unit of work and work out which parts of it involve the learning of procedural knowledge and which the learning of declarative knowledge . . . What different types of learning tasks do you use for each (Deductive reasoning, Dim 3)</a:t>
            </a:r>
          </a:p>
          <a:p>
            <a:endParaRPr lang="en-A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Dimension 3: extend and refine knowledge</a:t>
            </a:r>
            <a:endParaRPr lang="en-AU" dirty="0"/>
          </a:p>
        </p:txBody>
      </p:sp>
      <p:sp>
        <p:nvSpPr>
          <p:cNvPr id="3" name="Content Placeholder 2"/>
          <p:cNvSpPr>
            <a:spLocks noGrp="1"/>
          </p:cNvSpPr>
          <p:nvPr>
            <p:ph idx="1"/>
          </p:nvPr>
        </p:nvSpPr>
        <p:spPr/>
        <p:txBody>
          <a:bodyPr>
            <a:normAutofit fontScale="85000" lnSpcReduction="20000"/>
          </a:bodyPr>
          <a:lstStyle/>
          <a:p>
            <a:pPr>
              <a:buNone/>
            </a:pPr>
            <a:r>
              <a:rPr lang="en-US" sz="1100" dirty="0" err="1" smtClean="0"/>
              <a:t>Marzano</a:t>
            </a:r>
            <a:r>
              <a:rPr lang="en-US" sz="1100" dirty="0" smtClean="0"/>
              <a:t> (1997) p 113-184</a:t>
            </a:r>
            <a:endParaRPr lang="en-US" sz="1400" dirty="0" smtClean="0"/>
          </a:p>
          <a:p>
            <a:pPr>
              <a:buNone/>
            </a:pPr>
            <a:r>
              <a:rPr lang="en-US" dirty="0" smtClean="0"/>
              <a:t>This occurs as learners examine and analyse knowledge and information in a way that:</a:t>
            </a:r>
          </a:p>
          <a:p>
            <a:r>
              <a:rPr lang="en-US" sz="1900" dirty="0" smtClean="0"/>
              <a:t>helps them make new connections</a:t>
            </a:r>
          </a:p>
          <a:p>
            <a:r>
              <a:rPr lang="en-US" sz="1900" dirty="0" smtClean="0"/>
              <a:t>discover or rediscover meanings</a:t>
            </a:r>
          </a:p>
          <a:p>
            <a:r>
              <a:rPr lang="en-US" sz="1900" dirty="0" smtClean="0"/>
              <a:t>gain new insights</a:t>
            </a:r>
          </a:p>
          <a:p>
            <a:r>
              <a:rPr lang="en-US" sz="1900" dirty="0" smtClean="0"/>
              <a:t>clarify misconceptions</a:t>
            </a:r>
          </a:p>
          <a:p>
            <a:pPr>
              <a:buNone/>
            </a:pPr>
            <a:r>
              <a:rPr lang="en-US" sz="1900" dirty="0" smtClean="0"/>
              <a:t>  </a:t>
            </a:r>
          </a:p>
          <a:p>
            <a:pPr>
              <a:buNone/>
            </a:pPr>
            <a:r>
              <a:rPr lang="en-US" dirty="0" smtClean="0"/>
              <a:t>Results in learners being able to do more than recite definitions and give other examples.  </a:t>
            </a:r>
          </a:p>
          <a:p>
            <a:pPr>
              <a:buNone/>
            </a:pPr>
            <a:endParaRPr lang="en-US" dirty="0" smtClean="0"/>
          </a:p>
          <a:p>
            <a:pPr>
              <a:buNone/>
            </a:pPr>
            <a:r>
              <a:rPr lang="en-US" dirty="0" smtClean="0"/>
              <a:t>Involves them thinking about the information by using reasoning process that are more complex than those used to </a:t>
            </a:r>
            <a:r>
              <a:rPr lang="en-US" dirty="0" err="1" smtClean="0"/>
              <a:t>recognise</a:t>
            </a:r>
            <a:r>
              <a:rPr lang="en-US" dirty="0" smtClean="0"/>
              <a:t> or reproduce knowledge.  </a:t>
            </a:r>
          </a:p>
          <a:p>
            <a:pPr>
              <a:buNone/>
            </a:pPr>
            <a:endParaRPr lang="en-US" dirty="0" smtClean="0"/>
          </a:p>
          <a:p>
            <a:pPr>
              <a:buNone/>
            </a:pPr>
            <a:r>
              <a:rPr lang="en-US" dirty="0" smtClean="0"/>
              <a:t>These processes CHANGE the knowledge they have. </a:t>
            </a:r>
            <a:endParaRPr lang="en-A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660688"/>
          </a:xfrm>
        </p:spPr>
        <p:txBody>
          <a:bodyPr>
            <a:normAutofit/>
          </a:bodyPr>
          <a:lstStyle/>
          <a:p>
            <a:pPr algn="ctr"/>
            <a:r>
              <a:rPr lang="en-AU" dirty="0" smtClean="0"/>
              <a:t>What is DoL?</a:t>
            </a:r>
            <a:endParaRPr lang="en-AU" dirty="0"/>
          </a:p>
        </p:txBody>
      </p:sp>
      <p:sp>
        <p:nvSpPr>
          <p:cNvPr id="3" name="Content Placeholder 2"/>
          <p:cNvSpPr>
            <a:spLocks noGrp="1"/>
          </p:cNvSpPr>
          <p:nvPr>
            <p:ph idx="1"/>
          </p:nvPr>
        </p:nvSpPr>
        <p:spPr>
          <a:xfrm>
            <a:off x="457200" y="1124744"/>
            <a:ext cx="7239000" cy="5330992"/>
          </a:xfrm>
        </p:spPr>
        <p:txBody>
          <a:bodyPr/>
          <a:lstStyle/>
          <a:p>
            <a:r>
              <a:rPr lang="en-AU" dirty="0" smtClean="0"/>
              <a:t>Framework of 5 types of thinking (dimensions of learning) that are essential to successful learning</a:t>
            </a:r>
          </a:p>
          <a:p>
            <a:pPr>
              <a:buNone/>
            </a:pPr>
            <a:endParaRPr lang="en-AU" dirty="0" smtClean="0"/>
          </a:p>
          <a:p>
            <a:r>
              <a:rPr lang="en-AU" dirty="0" smtClean="0"/>
              <a:t>Gathers and organises strategies that are known to work</a:t>
            </a:r>
          </a:p>
          <a:p>
            <a:pPr>
              <a:buNone/>
            </a:pPr>
            <a:endParaRPr lang="en-AU" dirty="0" smtClean="0"/>
          </a:p>
          <a:p>
            <a:r>
              <a:rPr lang="en-AU" dirty="0" smtClean="0"/>
              <a:t>Designed to reduce reliance on chalk and talk</a:t>
            </a:r>
          </a:p>
          <a:p>
            <a:pPr>
              <a:buNone/>
            </a:pPr>
            <a:endParaRPr lang="en-AU" dirty="0" smtClean="0"/>
          </a:p>
          <a:p>
            <a:r>
              <a:rPr lang="en-AU" dirty="0" smtClean="0"/>
              <a:t>Puts student at centre of learning process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Dimension 3:Extend and Refine knowledge</a:t>
            </a:r>
            <a:endParaRPr lang="en-AU" dirty="0"/>
          </a:p>
        </p:txBody>
      </p:sp>
      <p:sp>
        <p:nvSpPr>
          <p:cNvPr id="3" name="Content Placeholder 2"/>
          <p:cNvSpPr>
            <a:spLocks noGrp="1"/>
          </p:cNvSpPr>
          <p:nvPr>
            <p:ph idx="1"/>
          </p:nvPr>
        </p:nvSpPr>
        <p:spPr/>
        <p:txBody>
          <a:bodyPr/>
          <a:lstStyle/>
          <a:p>
            <a:pPr>
              <a:buNone/>
            </a:pPr>
            <a:r>
              <a:rPr lang="en-AU" dirty="0" smtClean="0"/>
              <a:t>.</a:t>
            </a:r>
            <a:endParaRPr lang="en-AU" dirty="0"/>
          </a:p>
        </p:txBody>
      </p:sp>
      <p:sp>
        <p:nvSpPr>
          <p:cNvPr id="4" name="Oval 3"/>
          <p:cNvSpPr/>
          <p:nvPr/>
        </p:nvSpPr>
        <p:spPr>
          <a:xfrm>
            <a:off x="2643174" y="2928934"/>
            <a:ext cx="2000264" cy="1714512"/>
          </a:xfrm>
          <a:prstGeom prst="ellipse">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Eight Complex Reasoning Processes</a:t>
            </a:r>
            <a:endParaRPr lang="en-AU" dirty="0"/>
          </a:p>
        </p:txBody>
      </p:sp>
      <p:sp>
        <p:nvSpPr>
          <p:cNvPr id="5" name="Oval 4"/>
          <p:cNvSpPr/>
          <p:nvPr/>
        </p:nvSpPr>
        <p:spPr>
          <a:xfrm>
            <a:off x="785786" y="1714488"/>
            <a:ext cx="2000264" cy="12858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Classifying</a:t>
            </a:r>
            <a:endParaRPr lang="en-AU" dirty="0"/>
          </a:p>
        </p:txBody>
      </p:sp>
      <p:sp>
        <p:nvSpPr>
          <p:cNvPr id="6" name="Oval 5"/>
          <p:cNvSpPr/>
          <p:nvPr/>
        </p:nvSpPr>
        <p:spPr>
          <a:xfrm>
            <a:off x="3143240" y="1500174"/>
            <a:ext cx="2000264" cy="12858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Comparing</a:t>
            </a:r>
            <a:endParaRPr lang="en-AU" dirty="0"/>
          </a:p>
        </p:txBody>
      </p:sp>
      <p:sp>
        <p:nvSpPr>
          <p:cNvPr id="7" name="Oval 6"/>
          <p:cNvSpPr/>
          <p:nvPr/>
        </p:nvSpPr>
        <p:spPr>
          <a:xfrm>
            <a:off x="5572132" y="1643050"/>
            <a:ext cx="178595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Inductive Reasoning</a:t>
            </a:r>
            <a:endParaRPr lang="en-AU" dirty="0"/>
          </a:p>
        </p:txBody>
      </p:sp>
      <p:sp>
        <p:nvSpPr>
          <p:cNvPr id="8" name="Oval 7"/>
          <p:cNvSpPr/>
          <p:nvPr/>
        </p:nvSpPr>
        <p:spPr>
          <a:xfrm>
            <a:off x="5643570" y="3143248"/>
            <a:ext cx="2000264"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Deductive Reasoning</a:t>
            </a:r>
            <a:endParaRPr lang="en-AU" dirty="0"/>
          </a:p>
        </p:txBody>
      </p:sp>
      <p:sp>
        <p:nvSpPr>
          <p:cNvPr id="9" name="Oval 8"/>
          <p:cNvSpPr/>
          <p:nvPr/>
        </p:nvSpPr>
        <p:spPr>
          <a:xfrm>
            <a:off x="357158" y="3143248"/>
            <a:ext cx="2000264" cy="14287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Abstracting</a:t>
            </a:r>
            <a:endParaRPr lang="en-AU" dirty="0"/>
          </a:p>
        </p:txBody>
      </p:sp>
      <p:sp>
        <p:nvSpPr>
          <p:cNvPr id="10" name="Oval 9"/>
          <p:cNvSpPr/>
          <p:nvPr/>
        </p:nvSpPr>
        <p:spPr>
          <a:xfrm>
            <a:off x="571472" y="4857760"/>
            <a:ext cx="1785950" cy="14287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Analysing Errors</a:t>
            </a:r>
            <a:endParaRPr lang="en-AU" dirty="0"/>
          </a:p>
        </p:txBody>
      </p:sp>
      <p:sp>
        <p:nvSpPr>
          <p:cNvPr id="11" name="Oval 10"/>
          <p:cNvSpPr/>
          <p:nvPr/>
        </p:nvSpPr>
        <p:spPr>
          <a:xfrm>
            <a:off x="2786050" y="5000636"/>
            <a:ext cx="214314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Analysing Perspectives</a:t>
            </a:r>
            <a:endParaRPr lang="en-AU" dirty="0"/>
          </a:p>
        </p:txBody>
      </p:sp>
      <p:sp>
        <p:nvSpPr>
          <p:cNvPr id="12" name="Oval 11"/>
          <p:cNvSpPr/>
          <p:nvPr/>
        </p:nvSpPr>
        <p:spPr>
          <a:xfrm>
            <a:off x="5214942" y="4786322"/>
            <a:ext cx="2143140" cy="12858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Constructing support</a:t>
            </a:r>
          </a:p>
          <a:p>
            <a:pPr algn="ctr"/>
            <a:endParaRPr lang="en-A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THINK PAIR SHARE</a:t>
            </a:r>
            <a:endParaRPr lang="en-AU" dirty="0"/>
          </a:p>
        </p:txBody>
      </p:sp>
      <p:sp>
        <p:nvSpPr>
          <p:cNvPr id="3" name="Content Placeholder 2"/>
          <p:cNvSpPr>
            <a:spLocks noGrp="1"/>
          </p:cNvSpPr>
          <p:nvPr>
            <p:ph idx="1"/>
          </p:nvPr>
        </p:nvSpPr>
        <p:spPr/>
        <p:txBody>
          <a:bodyPr/>
          <a:lstStyle/>
          <a:p>
            <a:pPr>
              <a:buNone/>
            </a:pPr>
            <a:r>
              <a:rPr lang="en-AU" dirty="0" smtClean="0"/>
              <a:t>Many of these processes we scaffold for the students as part of our normal lessons . . . </a:t>
            </a:r>
          </a:p>
          <a:p>
            <a:pPr>
              <a:buNone/>
            </a:pPr>
            <a:endParaRPr lang="en-AU" dirty="0" smtClean="0"/>
          </a:p>
          <a:p>
            <a:pPr>
              <a:buNone/>
            </a:pPr>
            <a:r>
              <a:rPr lang="en-AU" dirty="0" smtClean="0"/>
              <a:t>TASK:  think pair share two examples of when we have seen or used one or more of these processes in scaffolding our lessons.</a:t>
            </a:r>
          </a:p>
          <a:p>
            <a:pPr>
              <a:buNone/>
            </a:pPr>
            <a:endParaRPr lang="en-AU" dirty="0" smtClean="0"/>
          </a:p>
          <a:p>
            <a:pPr>
              <a:buNone/>
            </a:pPr>
            <a:r>
              <a:rPr lang="en-AU" dirty="0" smtClean="0"/>
              <a:t>(have a look at the next slide if you need a brief summary of what each process involves)</a:t>
            </a:r>
            <a:endParaRPr lang="en-A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The 8 Complex reasoning processes described</a:t>
            </a:r>
            <a:endParaRPr lang="en-AU" dirty="0"/>
          </a:p>
        </p:txBody>
      </p:sp>
      <p:sp>
        <p:nvSpPr>
          <p:cNvPr id="3" name="Content Placeholder 2"/>
          <p:cNvSpPr>
            <a:spLocks noGrp="1"/>
          </p:cNvSpPr>
          <p:nvPr>
            <p:ph idx="1"/>
          </p:nvPr>
        </p:nvSpPr>
        <p:spPr/>
        <p:txBody>
          <a:bodyPr>
            <a:normAutofit fontScale="55000" lnSpcReduction="20000"/>
          </a:bodyPr>
          <a:lstStyle/>
          <a:p>
            <a:r>
              <a:rPr lang="en-US" b="1" dirty="0" smtClean="0"/>
              <a:t>Comparing</a:t>
            </a:r>
            <a:r>
              <a:rPr lang="en-US" dirty="0" smtClean="0"/>
              <a:t>: Indentifying and articulating similarities and differences among items</a:t>
            </a:r>
          </a:p>
          <a:p>
            <a:endParaRPr lang="en-AU" dirty="0" smtClean="0"/>
          </a:p>
          <a:p>
            <a:r>
              <a:rPr lang="en-US" b="1" dirty="0" smtClean="0"/>
              <a:t>Classifying</a:t>
            </a:r>
            <a:r>
              <a:rPr lang="en-US" dirty="0" smtClean="0"/>
              <a:t>:  grouping things into definable categories on the basis of their attributes</a:t>
            </a:r>
          </a:p>
          <a:p>
            <a:endParaRPr lang="en-AU" dirty="0" smtClean="0"/>
          </a:p>
          <a:p>
            <a:r>
              <a:rPr lang="en-US" b="1" dirty="0" smtClean="0"/>
              <a:t>Abstracting</a:t>
            </a:r>
            <a:r>
              <a:rPr lang="en-US" dirty="0" smtClean="0"/>
              <a:t>:  Identifying and articulating the underlying theme or general pattern of information</a:t>
            </a:r>
          </a:p>
          <a:p>
            <a:endParaRPr lang="en-AU" dirty="0" smtClean="0"/>
          </a:p>
          <a:p>
            <a:r>
              <a:rPr lang="en-US" b="1" dirty="0" smtClean="0"/>
              <a:t>Inductive Reasoning</a:t>
            </a:r>
            <a:r>
              <a:rPr lang="en-US" dirty="0" smtClean="0"/>
              <a:t>:  inferring unknown generalisations or principles from information or observations</a:t>
            </a:r>
          </a:p>
          <a:p>
            <a:endParaRPr lang="en-AU" dirty="0" smtClean="0"/>
          </a:p>
          <a:p>
            <a:r>
              <a:rPr lang="en-US" b="1" dirty="0" smtClean="0"/>
              <a:t>Deductive Reasoning</a:t>
            </a:r>
            <a:r>
              <a:rPr lang="en-US" dirty="0" smtClean="0"/>
              <a:t>:  Using generalistions and principles to infer unstated conclusions about specific information or situations</a:t>
            </a:r>
          </a:p>
          <a:p>
            <a:endParaRPr lang="en-AU" dirty="0" smtClean="0"/>
          </a:p>
          <a:p>
            <a:r>
              <a:rPr lang="en-US" b="1" dirty="0" smtClean="0"/>
              <a:t>Constructing Support</a:t>
            </a:r>
            <a:r>
              <a:rPr lang="en-US" dirty="0" smtClean="0"/>
              <a:t>:  building systems of support for assertions</a:t>
            </a:r>
          </a:p>
          <a:p>
            <a:pPr>
              <a:buNone/>
            </a:pPr>
            <a:endParaRPr lang="en-AU" dirty="0" smtClean="0"/>
          </a:p>
          <a:p>
            <a:r>
              <a:rPr lang="en-US" b="1" dirty="0" smtClean="0"/>
              <a:t>Analysing Errors</a:t>
            </a:r>
            <a:r>
              <a:rPr lang="en-US" dirty="0" smtClean="0"/>
              <a:t>:  identifying and articulating errors in thinking</a:t>
            </a:r>
          </a:p>
          <a:p>
            <a:pPr>
              <a:buNone/>
            </a:pPr>
            <a:endParaRPr lang="en-AU" dirty="0" smtClean="0"/>
          </a:p>
          <a:p>
            <a:r>
              <a:rPr lang="en-US" b="1" dirty="0" smtClean="0"/>
              <a:t>Analysing Perspectives</a:t>
            </a:r>
            <a:r>
              <a:rPr lang="en-US" dirty="0" smtClean="0"/>
              <a:t>:  identifying multiple perspectives on an issues and examining the reasons or logic behind each.</a:t>
            </a:r>
            <a:endParaRPr lang="en-A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EXPLICITLY TEACH THE PROCESSES</a:t>
            </a:r>
            <a:endParaRPr lang="en-AU" dirty="0"/>
          </a:p>
        </p:txBody>
      </p:sp>
      <p:sp>
        <p:nvSpPr>
          <p:cNvPr id="3" name="Content Placeholder 2"/>
          <p:cNvSpPr>
            <a:spLocks noGrp="1"/>
          </p:cNvSpPr>
          <p:nvPr>
            <p:ph idx="1"/>
          </p:nvPr>
        </p:nvSpPr>
        <p:spPr/>
        <p:txBody>
          <a:bodyPr>
            <a:normAutofit/>
          </a:bodyPr>
          <a:lstStyle/>
          <a:p>
            <a:pPr>
              <a:buNone/>
            </a:pPr>
            <a:r>
              <a:rPr lang="en-US" sz="2400" dirty="0" smtClean="0"/>
              <a:t>As well as getting students to use these processes through the scaffolding of assessment tasks and learning activities, we also need to directly teach these processes to the students, so they can select and use them independently. </a:t>
            </a:r>
          </a:p>
          <a:p>
            <a:endParaRPr lang="en-US" sz="2400" dirty="0" smtClean="0"/>
          </a:p>
          <a:p>
            <a:pPr marL="0" indent="0">
              <a:spcBef>
                <a:spcPts val="0"/>
              </a:spcBef>
              <a:buClrTx/>
              <a:buSzTx/>
              <a:buNone/>
              <a:defRPr/>
            </a:pPr>
            <a:r>
              <a:rPr lang="en-US" sz="2400" dirty="0" smtClean="0"/>
              <a:t>Each of the processes is used unconsciously every day, but to use this as a way of refining and extending knowledge, we need to teach the STEPS involved, so students use them DELIBERATELY.</a:t>
            </a:r>
            <a:endParaRPr lang="en-AU" sz="2400" dirty="0" smtClean="0"/>
          </a:p>
          <a:p>
            <a:endParaRPr lang="en-AU" dirty="0" smtClean="0"/>
          </a:p>
          <a:p>
            <a:endParaRPr lang="en-A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Each of the eight processes is taught in the same way:</a:t>
            </a:r>
            <a:endParaRPr lang="en-AU" dirty="0"/>
          </a:p>
        </p:txBody>
      </p:sp>
      <p:sp>
        <p:nvSpPr>
          <p:cNvPr id="3" name="Content Placeholder 2"/>
          <p:cNvSpPr>
            <a:spLocks noGrp="1"/>
          </p:cNvSpPr>
          <p:nvPr>
            <p:ph idx="1"/>
          </p:nvPr>
        </p:nvSpPr>
        <p:spPr/>
        <p:txBody>
          <a:bodyPr>
            <a:normAutofit fontScale="77500" lnSpcReduction="20000"/>
          </a:bodyPr>
          <a:lstStyle/>
          <a:p>
            <a:r>
              <a:rPr lang="en-US" dirty="0" smtClean="0"/>
              <a:t>1.  Help students understand the process  (the function/goal of it)</a:t>
            </a:r>
          </a:p>
          <a:p>
            <a:pPr>
              <a:buNone/>
            </a:pPr>
            <a:endParaRPr lang="en-AU" dirty="0" smtClean="0"/>
          </a:p>
          <a:p>
            <a:r>
              <a:rPr lang="en-US" dirty="0" smtClean="0"/>
              <a:t>2.  Give students a model for the process, and create opportunities for them to practice using the process (the steps involved and examples)</a:t>
            </a:r>
          </a:p>
          <a:p>
            <a:pPr>
              <a:buNone/>
            </a:pPr>
            <a:endParaRPr lang="en-AU" dirty="0" smtClean="0"/>
          </a:p>
          <a:p>
            <a:r>
              <a:rPr lang="en-US" dirty="0" smtClean="0"/>
              <a:t>3.  As students study and use the process, help them focus on critical steps and difficult aspects of the process (examples and suggestions of how to deal with elements)</a:t>
            </a:r>
          </a:p>
          <a:p>
            <a:pPr>
              <a:buNone/>
            </a:pPr>
            <a:endParaRPr lang="en-AU" dirty="0" smtClean="0"/>
          </a:p>
          <a:p>
            <a:r>
              <a:rPr lang="en-US" dirty="0" smtClean="0"/>
              <a:t>4.  Provide students with graphic organisers or representations of the model to help them understand and use the process</a:t>
            </a:r>
          </a:p>
          <a:p>
            <a:pPr>
              <a:buNone/>
            </a:pPr>
            <a:endParaRPr lang="en-AU" dirty="0" smtClean="0"/>
          </a:p>
          <a:p>
            <a:r>
              <a:rPr lang="en-US" dirty="0" smtClean="0"/>
              <a:t>5.  Use teacher-structured and student-structured tasks (modeling to independent work)</a:t>
            </a:r>
            <a:endParaRPr lang="en-AU" dirty="0" smtClean="0"/>
          </a:p>
          <a:p>
            <a:endParaRPr lang="en-A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Dimension 4: use knowledge meaningfully</a:t>
            </a:r>
            <a:endParaRPr lang="en-AU" dirty="0"/>
          </a:p>
        </p:txBody>
      </p:sp>
      <p:sp>
        <p:nvSpPr>
          <p:cNvPr id="3" name="Content Placeholder 2"/>
          <p:cNvSpPr>
            <a:spLocks noGrp="1"/>
          </p:cNvSpPr>
          <p:nvPr>
            <p:ph idx="1"/>
          </p:nvPr>
        </p:nvSpPr>
        <p:spPr/>
        <p:txBody>
          <a:bodyPr>
            <a:normAutofit/>
          </a:bodyPr>
          <a:lstStyle/>
          <a:p>
            <a:pPr>
              <a:buNone/>
            </a:pPr>
            <a:r>
              <a:rPr lang="en-AU" sz="1100" dirty="0" err="1" smtClean="0"/>
              <a:t>Marzano</a:t>
            </a:r>
            <a:r>
              <a:rPr lang="en-AU" sz="1100" dirty="0" smtClean="0"/>
              <a:t> (1997) p 189-254</a:t>
            </a:r>
            <a:endParaRPr lang="en-AU" sz="1200" dirty="0" smtClean="0"/>
          </a:p>
          <a:p>
            <a:pPr>
              <a:buNone/>
            </a:pPr>
            <a:r>
              <a:rPr lang="en-AU" dirty="0" smtClean="0"/>
              <a:t>Using knowledge requires </a:t>
            </a:r>
            <a:r>
              <a:rPr lang="en-AU" b="1" dirty="0" smtClean="0"/>
              <a:t>more complex reasoning processes</a:t>
            </a:r>
            <a:r>
              <a:rPr lang="en-AU" dirty="0" smtClean="0"/>
              <a:t> than required by Dimension 2 of learning (recall, reproduce knowledge)</a:t>
            </a:r>
          </a:p>
          <a:p>
            <a:pPr>
              <a:buNone/>
            </a:pPr>
            <a:endParaRPr lang="en-AU" dirty="0" smtClean="0"/>
          </a:p>
          <a:p>
            <a:pPr>
              <a:buNone/>
            </a:pPr>
            <a:r>
              <a:rPr lang="en-AU" dirty="0" err="1" smtClean="0"/>
              <a:t>DoL’s</a:t>
            </a:r>
            <a:r>
              <a:rPr lang="en-AU" dirty="0" smtClean="0"/>
              <a:t> identified 6 complex reasoning processes that can be applied to help them use knowledge meaningfully . . . </a:t>
            </a:r>
          </a:p>
          <a:p>
            <a:pPr>
              <a:buNone/>
            </a:pPr>
            <a:endParaRPr lang="en-AU" dirty="0" smtClean="0"/>
          </a:p>
          <a:p>
            <a:pPr>
              <a:buNone/>
            </a:pPr>
            <a:endParaRPr lang="en-AU" dirty="0" smtClean="0"/>
          </a:p>
          <a:p>
            <a:pPr>
              <a:buNone/>
            </a:pPr>
            <a:endParaRPr lang="en-AU" dirty="0" smtClean="0"/>
          </a:p>
          <a:p>
            <a:pPr>
              <a:buNone/>
            </a:pPr>
            <a:endParaRPr lang="en-A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D4:  6 reasoning processes</a:t>
            </a:r>
            <a:endParaRPr lang="en-AU" dirty="0"/>
          </a:p>
        </p:txBody>
      </p:sp>
      <p:sp>
        <p:nvSpPr>
          <p:cNvPr id="3" name="Content Placeholder 2"/>
          <p:cNvSpPr>
            <a:spLocks noGrp="1"/>
          </p:cNvSpPr>
          <p:nvPr>
            <p:ph idx="1"/>
          </p:nvPr>
        </p:nvSpPr>
        <p:spPr/>
        <p:txBody>
          <a:bodyPr>
            <a:normAutofit fontScale="70000" lnSpcReduction="20000"/>
          </a:bodyPr>
          <a:lstStyle/>
          <a:p>
            <a:r>
              <a:rPr lang="en-AU" b="1" dirty="0" smtClean="0"/>
              <a:t>Decision Making</a:t>
            </a:r>
            <a:r>
              <a:rPr lang="en-AU" dirty="0" smtClean="0"/>
              <a:t>: generating and applying criteria to select from among seemingly equal alternative</a:t>
            </a:r>
          </a:p>
          <a:p>
            <a:pPr>
              <a:buNone/>
            </a:pPr>
            <a:endParaRPr lang="en-AU" dirty="0" smtClean="0"/>
          </a:p>
          <a:p>
            <a:r>
              <a:rPr lang="en-AU" b="1" dirty="0" smtClean="0"/>
              <a:t>Problem Solving</a:t>
            </a:r>
            <a:r>
              <a:rPr lang="en-AU" dirty="0" smtClean="0"/>
              <a:t>: overcoming constraints or limiting conditions that are in the way of pursuing goals</a:t>
            </a:r>
          </a:p>
          <a:p>
            <a:pPr>
              <a:buNone/>
            </a:pPr>
            <a:endParaRPr lang="en-AU" dirty="0" smtClean="0"/>
          </a:p>
          <a:p>
            <a:r>
              <a:rPr lang="en-AU" b="1" dirty="0" smtClean="0"/>
              <a:t>Invention</a:t>
            </a:r>
            <a:r>
              <a:rPr lang="en-AU" dirty="0" smtClean="0"/>
              <a:t>: developing unique products or processes that fulfil perceived needs</a:t>
            </a:r>
          </a:p>
          <a:p>
            <a:pPr>
              <a:buNone/>
            </a:pPr>
            <a:endParaRPr lang="en-AU" dirty="0" smtClean="0"/>
          </a:p>
          <a:p>
            <a:r>
              <a:rPr lang="en-AU" b="1" dirty="0" smtClean="0"/>
              <a:t>Experimental Inquiry</a:t>
            </a:r>
            <a:r>
              <a:rPr lang="en-AU" dirty="0" smtClean="0"/>
              <a:t>: generating and testing explanations of observed phenomena</a:t>
            </a:r>
          </a:p>
          <a:p>
            <a:pPr>
              <a:buNone/>
            </a:pPr>
            <a:endParaRPr lang="en-AU" dirty="0" smtClean="0"/>
          </a:p>
          <a:p>
            <a:r>
              <a:rPr lang="en-AU" b="1" dirty="0" smtClean="0"/>
              <a:t>Investigation</a:t>
            </a:r>
            <a:r>
              <a:rPr lang="en-AU" dirty="0" smtClean="0"/>
              <a:t>: identifying and resolving issues about which there are confusions or contradictions</a:t>
            </a:r>
          </a:p>
          <a:p>
            <a:pPr>
              <a:buNone/>
            </a:pPr>
            <a:endParaRPr lang="en-AU" dirty="0" smtClean="0"/>
          </a:p>
          <a:p>
            <a:r>
              <a:rPr lang="en-AU" b="1" dirty="0" smtClean="0"/>
              <a:t>Systems Analysis</a:t>
            </a:r>
            <a:r>
              <a:rPr lang="en-AU" dirty="0" smtClean="0"/>
              <a:t>:  analysing the parts of a system and the manner in which they interact</a:t>
            </a:r>
            <a:endParaRPr lang="en-A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FIVE STEPS TO TEACH THEM . . .</a:t>
            </a:r>
            <a:endParaRPr lang="en-AU" dirty="0"/>
          </a:p>
        </p:txBody>
      </p:sp>
      <p:sp>
        <p:nvSpPr>
          <p:cNvPr id="3" name="Content Placeholder 2"/>
          <p:cNvSpPr>
            <a:spLocks noGrp="1"/>
          </p:cNvSpPr>
          <p:nvPr>
            <p:ph idx="1"/>
          </p:nvPr>
        </p:nvSpPr>
        <p:spPr/>
        <p:txBody>
          <a:bodyPr/>
          <a:lstStyle/>
          <a:p>
            <a:pPr>
              <a:buNone/>
            </a:pPr>
            <a:r>
              <a:rPr lang="en-AU" dirty="0" smtClean="0"/>
              <a:t> . . . so that students can learn how to do it themselves . . . (same steps as for Dim 3)</a:t>
            </a:r>
          </a:p>
          <a:p>
            <a:pPr>
              <a:buNone/>
            </a:pPr>
            <a:r>
              <a:rPr lang="en-AU" dirty="0" smtClean="0"/>
              <a:t>1.  Help them understand process</a:t>
            </a:r>
          </a:p>
          <a:p>
            <a:pPr>
              <a:buNone/>
            </a:pPr>
            <a:r>
              <a:rPr lang="en-AU" dirty="0" smtClean="0"/>
              <a:t>2. Give them a model for it</a:t>
            </a:r>
          </a:p>
          <a:p>
            <a:pPr>
              <a:buNone/>
            </a:pPr>
            <a:r>
              <a:rPr lang="en-AU" dirty="0" smtClean="0"/>
              <a:t>3. As they practice, help them focus on critical steps</a:t>
            </a:r>
          </a:p>
          <a:p>
            <a:pPr>
              <a:buNone/>
            </a:pPr>
            <a:r>
              <a:rPr lang="en-AU" dirty="0" smtClean="0"/>
              <a:t>4. Provide them with graphic organisers to help them use the process</a:t>
            </a:r>
          </a:p>
          <a:p>
            <a:pPr>
              <a:buNone/>
            </a:pPr>
            <a:r>
              <a:rPr lang="en-AU" dirty="0" smtClean="0"/>
              <a:t>5.Use teacher-structured tasks leading to student-structured tasks.</a:t>
            </a:r>
          </a:p>
          <a:p>
            <a:pPr>
              <a:buNone/>
            </a:pPr>
            <a:endParaRPr lang="en-AU" dirty="0" smtClean="0"/>
          </a:p>
          <a:p>
            <a:endParaRPr lang="en-A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REFLECTION</a:t>
            </a:r>
            <a:endParaRPr lang="en-AU" dirty="0"/>
          </a:p>
        </p:txBody>
      </p:sp>
      <p:sp>
        <p:nvSpPr>
          <p:cNvPr id="3" name="Content Placeholder 2"/>
          <p:cNvSpPr>
            <a:spLocks noGrp="1"/>
          </p:cNvSpPr>
          <p:nvPr>
            <p:ph idx="1"/>
          </p:nvPr>
        </p:nvSpPr>
        <p:spPr/>
        <p:txBody>
          <a:bodyPr/>
          <a:lstStyle/>
          <a:p>
            <a:r>
              <a:rPr lang="en-AU" dirty="0" smtClean="0"/>
              <a:t>Of the Five Dimensions, which is the Dimension that you use strategies from the most in your classroom:</a:t>
            </a:r>
          </a:p>
          <a:p>
            <a:endParaRPr lang="en-AU" dirty="0" smtClean="0"/>
          </a:p>
          <a:p>
            <a:endParaRPr lang="en-AU" dirty="0" smtClean="0"/>
          </a:p>
          <a:p>
            <a:endParaRPr lang="en-AU" dirty="0" smtClean="0"/>
          </a:p>
          <a:p>
            <a:endParaRPr lang="en-AU" dirty="0" smtClean="0"/>
          </a:p>
          <a:p>
            <a:endParaRPr lang="en-AU" dirty="0" smtClean="0"/>
          </a:p>
          <a:p>
            <a:endParaRPr lang="en-AU" dirty="0" smtClean="0"/>
          </a:p>
          <a:p>
            <a:r>
              <a:rPr lang="en-AU" dirty="0" smtClean="0"/>
              <a:t>Why?</a:t>
            </a:r>
          </a:p>
          <a:p>
            <a:endParaRPr lang="en-AU" dirty="0" smtClean="0"/>
          </a:p>
          <a:p>
            <a:pPr>
              <a:buNone/>
            </a:pPr>
            <a:endParaRPr lang="en-AU" dirty="0"/>
          </a:p>
        </p:txBody>
      </p:sp>
      <p:pic>
        <p:nvPicPr>
          <p:cNvPr id="4" name="Picture 4" descr="Dimensionsmodel"/>
          <p:cNvPicPr>
            <a:picLocks noChangeAspect="1" noChangeArrowheads="1"/>
          </p:cNvPicPr>
          <p:nvPr/>
        </p:nvPicPr>
        <p:blipFill>
          <a:blip r:embed="rId2" cstate="print"/>
          <a:stretch>
            <a:fillRect/>
          </a:stretch>
        </p:blipFill>
        <p:spPr>
          <a:xfrm>
            <a:off x="4211960" y="3140968"/>
            <a:ext cx="2859800" cy="237404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Explicit Teaching</a:t>
            </a:r>
            <a:endParaRPr lang="en-AU" dirty="0"/>
          </a:p>
        </p:txBody>
      </p:sp>
      <p:sp>
        <p:nvSpPr>
          <p:cNvPr id="3" name="Content Placeholder 2"/>
          <p:cNvSpPr>
            <a:spLocks noGrp="1"/>
          </p:cNvSpPr>
          <p:nvPr>
            <p:ph idx="1"/>
          </p:nvPr>
        </p:nvSpPr>
        <p:spPr/>
        <p:txBody>
          <a:bodyPr/>
          <a:lstStyle/>
          <a:p>
            <a:r>
              <a:rPr lang="en-AU" dirty="0" smtClean="0"/>
              <a:t>DoL gives teachers bank of strategies that help teachers teach and students learn</a:t>
            </a:r>
          </a:p>
          <a:p>
            <a:pPr>
              <a:buNone/>
            </a:pPr>
            <a:endParaRPr lang="en-AU" dirty="0" smtClean="0"/>
          </a:p>
          <a:p>
            <a:r>
              <a:rPr lang="en-AU" dirty="0" smtClean="0"/>
              <a:t>Emphasises </a:t>
            </a:r>
            <a:r>
              <a:rPr lang="en-AU" b="1" dirty="0" smtClean="0"/>
              <a:t>explicitly</a:t>
            </a:r>
            <a:r>
              <a:rPr lang="en-AU" dirty="0" smtClean="0"/>
              <a:t> teaching these strategies</a:t>
            </a:r>
          </a:p>
          <a:p>
            <a:pPr>
              <a:buNone/>
            </a:pPr>
            <a:endParaRPr lang="en-AU" dirty="0" smtClean="0"/>
          </a:p>
          <a:p>
            <a:r>
              <a:rPr lang="en-AU" dirty="0" smtClean="0"/>
              <a:t>Students able to select and apply strategies</a:t>
            </a:r>
          </a:p>
          <a:p>
            <a:pPr>
              <a:buNone/>
            </a:pPr>
            <a:endParaRPr lang="en-AU" dirty="0" smtClean="0"/>
          </a:p>
          <a:p>
            <a:r>
              <a:rPr lang="en-AU" dirty="0" smtClean="0"/>
              <a:t>Students become </a:t>
            </a:r>
            <a:r>
              <a:rPr lang="en-AU" b="1" dirty="0" smtClean="0"/>
              <a:t>independent learners</a:t>
            </a:r>
          </a:p>
          <a:p>
            <a:endParaRPr lang="en-A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What are the 5 Dimensions?</a:t>
            </a:r>
            <a:endParaRPr lang="en-AU" dirty="0"/>
          </a:p>
        </p:txBody>
      </p:sp>
      <p:sp>
        <p:nvSpPr>
          <p:cNvPr id="3" name="Content Placeholder 2"/>
          <p:cNvSpPr>
            <a:spLocks noGrp="1"/>
          </p:cNvSpPr>
          <p:nvPr>
            <p:ph idx="1"/>
          </p:nvPr>
        </p:nvSpPr>
        <p:spPr/>
        <p:txBody>
          <a:bodyPr/>
          <a:lstStyle/>
          <a:p>
            <a:pPr algn="ctr">
              <a:buNone/>
            </a:pPr>
            <a:r>
              <a:rPr lang="en-AU" dirty="0" smtClean="0"/>
              <a:t>Dictionary Meanings (Dim2)</a:t>
            </a:r>
          </a:p>
          <a:p>
            <a:pPr algn="ctr">
              <a:buNone/>
            </a:pPr>
            <a:r>
              <a:rPr lang="en-AU" sz="1100" dirty="0" smtClean="0"/>
              <a:t>(this is useful to encourage learners to be active participants in the getting of knowledge)</a:t>
            </a:r>
          </a:p>
          <a:p>
            <a:r>
              <a:rPr lang="en-AU" sz="2000" dirty="0" smtClean="0"/>
              <a:t>Look up the key words in your assigned phrase</a:t>
            </a:r>
          </a:p>
          <a:p>
            <a:r>
              <a:rPr lang="en-AU" sz="2000" dirty="0" smtClean="0"/>
              <a:t>Talk to your pair about what the phrase means</a:t>
            </a:r>
          </a:p>
          <a:p>
            <a:r>
              <a:rPr lang="en-AU" sz="2000" dirty="0" smtClean="0"/>
              <a:t>Peer Teach:  work out a way to help the group to learn what it means at the highest level possible (how you do it  in your hands)</a:t>
            </a:r>
          </a:p>
          <a:p>
            <a:pPr>
              <a:buNone/>
            </a:pPr>
            <a:endParaRPr lang="en-AU" sz="2000" dirty="0"/>
          </a:p>
        </p:txBody>
      </p:sp>
      <p:sp>
        <p:nvSpPr>
          <p:cNvPr id="4" name="Rectangle 3"/>
          <p:cNvSpPr/>
          <p:nvPr/>
        </p:nvSpPr>
        <p:spPr>
          <a:xfrm>
            <a:off x="571472" y="4357694"/>
            <a:ext cx="7072362" cy="178595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en-AU" dirty="0" smtClean="0"/>
              <a:t>Dimension 1:  Attitudes and Perceptions</a:t>
            </a:r>
          </a:p>
          <a:p>
            <a:r>
              <a:rPr lang="en-AU" dirty="0" smtClean="0"/>
              <a:t>Dimension 2:  Acquire and Integrate Knowledge</a:t>
            </a:r>
          </a:p>
          <a:p>
            <a:r>
              <a:rPr lang="en-AU" dirty="0" smtClean="0"/>
              <a:t>Dimension 3:  Extend and Refine Knowledge</a:t>
            </a:r>
          </a:p>
          <a:p>
            <a:r>
              <a:rPr lang="en-AU" dirty="0" smtClean="0"/>
              <a:t>Dimension4:  Use Knowledge Meaningfully</a:t>
            </a:r>
          </a:p>
          <a:p>
            <a:r>
              <a:rPr lang="en-AU" dirty="0" smtClean="0"/>
              <a:t>Dimension 5:  Habits of Mind</a:t>
            </a:r>
            <a:endParaRPr lang="en-A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Why is the Framework Useful?</a:t>
            </a:r>
            <a:endParaRPr lang="en-AU" dirty="0"/>
          </a:p>
        </p:txBody>
      </p:sp>
      <p:sp>
        <p:nvSpPr>
          <p:cNvPr id="3" name="Content Placeholder 2"/>
          <p:cNvSpPr>
            <a:spLocks noGrp="1"/>
          </p:cNvSpPr>
          <p:nvPr>
            <p:ph idx="1"/>
          </p:nvPr>
        </p:nvSpPr>
        <p:spPr/>
        <p:txBody>
          <a:bodyPr>
            <a:normAutofit/>
          </a:bodyPr>
          <a:lstStyle/>
          <a:p>
            <a:r>
              <a:rPr lang="en-AU" dirty="0" smtClean="0"/>
              <a:t>Allows us to </a:t>
            </a:r>
            <a:r>
              <a:rPr lang="en-AU" b="1" dirty="0" smtClean="0"/>
              <a:t>plan</a:t>
            </a:r>
            <a:r>
              <a:rPr lang="en-AU" dirty="0" smtClean="0"/>
              <a:t> curriculum, instruction and assessment tasks that take the 5 critical aspects of learning into account</a:t>
            </a:r>
          </a:p>
          <a:p>
            <a:pPr>
              <a:buNone/>
            </a:pPr>
            <a:endParaRPr lang="en-AU" dirty="0" smtClean="0"/>
          </a:p>
          <a:p>
            <a:r>
              <a:rPr lang="en-AU" dirty="0" smtClean="0"/>
              <a:t>Develops a </a:t>
            </a:r>
            <a:r>
              <a:rPr lang="en-AU" b="1" dirty="0" smtClean="0"/>
              <a:t>common language </a:t>
            </a:r>
            <a:r>
              <a:rPr lang="en-AU" dirty="0" smtClean="0"/>
              <a:t>that lets us communicate with each other/students across subject divides (helps us talk explicitly about learning)</a:t>
            </a:r>
          </a:p>
          <a:p>
            <a:pPr>
              <a:buNone/>
            </a:pPr>
            <a:endParaRPr lang="en-AU" dirty="0" smtClean="0"/>
          </a:p>
          <a:p>
            <a:pPr>
              <a:buNone/>
            </a:pPr>
            <a:r>
              <a:rPr lang="en-AU" dirty="0" smtClean="0"/>
              <a:t> </a:t>
            </a:r>
          </a:p>
          <a:p>
            <a:pPr>
              <a:buNone/>
            </a:pPr>
            <a:endParaRPr lang="en-A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2037390"/>
          </a:xfrm>
        </p:spPr>
        <p:txBody>
          <a:bodyPr>
            <a:normAutofit/>
          </a:bodyPr>
          <a:lstStyle/>
          <a:p>
            <a:pPr algn="ctr"/>
            <a:r>
              <a:rPr lang="en-AU" dirty="0" smtClean="0"/>
              <a:t>How do the Dimensions Fit Together? </a:t>
            </a:r>
            <a:br>
              <a:rPr lang="en-AU" dirty="0" smtClean="0"/>
            </a:br>
            <a:r>
              <a:rPr lang="en-AU" dirty="0" smtClean="0"/>
              <a:t/>
            </a:r>
            <a:br>
              <a:rPr lang="en-AU" dirty="0" smtClean="0"/>
            </a:br>
            <a:endParaRPr lang="en-AU" sz="1800" dirty="0">
              <a:latin typeface="+mn-lt"/>
            </a:endParaRPr>
          </a:p>
        </p:txBody>
      </p:sp>
      <p:pic>
        <p:nvPicPr>
          <p:cNvPr id="4" name="Picture 4" descr="Dimensionsmodel"/>
          <p:cNvPicPr>
            <a:picLocks noGrp="1" noChangeAspect="1" noChangeArrowheads="1"/>
          </p:cNvPicPr>
          <p:nvPr>
            <p:ph idx="1"/>
          </p:nvPr>
        </p:nvPicPr>
        <p:blipFill>
          <a:blip r:embed="rId3" cstate="print"/>
          <a:stretch>
            <a:fillRect/>
          </a:stretch>
        </p:blipFill>
        <p:spPr>
          <a:xfrm>
            <a:off x="2000232" y="2643182"/>
            <a:ext cx="4628903" cy="3842654"/>
          </a:xfr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How does </a:t>
            </a:r>
            <a:r>
              <a:rPr lang="en-AU" dirty="0" err="1" smtClean="0"/>
              <a:t>DoL</a:t>
            </a:r>
            <a:r>
              <a:rPr lang="en-AU" dirty="0" smtClean="0"/>
              <a:t> Define Knowledge?</a:t>
            </a:r>
            <a:endParaRPr lang="en-AU" dirty="0"/>
          </a:p>
        </p:txBody>
      </p:sp>
      <p:sp>
        <p:nvSpPr>
          <p:cNvPr id="3" name="Content Placeholder 2"/>
          <p:cNvSpPr>
            <a:spLocks noGrp="1"/>
          </p:cNvSpPr>
          <p:nvPr>
            <p:ph idx="1"/>
          </p:nvPr>
        </p:nvSpPr>
        <p:spPr/>
        <p:txBody>
          <a:bodyPr/>
          <a:lstStyle/>
          <a:p>
            <a:pPr algn="ctr">
              <a:buNone/>
            </a:pPr>
            <a:r>
              <a:rPr lang="en-AU" b="1" u="sng" dirty="0" smtClean="0"/>
              <a:t>Two Types</a:t>
            </a:r>
          </a:p>
          <a:p>
            <a:pPr>
              <a:buNone/>
            </a:pPr>
            <a:r>
              <a:rPr lang="en-AU" b="1" dirty="0" smtClean="0"/>
              <a:t>1.  Declarative Knowledge</a:t>
            </a:r>
          </a:p>
          <a:p>
            <a:pPr>
              <a:buNone/>
            </a:pPr>
            <a:r>
              <a:rPr lang="en-AU" dirty="0" smtClean="0"/>
              <a:t>Content or Information, facts and concepts: things students know or understand, facts and concepts</a:t>
            </a:r>
          </a:p>
          <a:p>
            <a:pPr>
              <a:buNone/>
            </a:pPr>
            <a:endParaRPr lang="en-AU" dirty="0"/>
          </a:p>
          <a:p>
            <a:pPr>
              <a:buNone/>
            </a:pPr>
            <a:r>
              <a:rPr lang="en-AU" b="1" dirty="0" smtClean="0"/>
              <a:t>2.  Procedural Knowledge </a:t>
            </a:r>
          </a:p>
          <a:p>
            <a:pPr>
              <a:buNone/>
            </a:pPr>
            <a:r>
              <a:rPr lang="en-AU" dirty="0" smtClean="0"/>
              <a:t>Processes or skills: things students can do</a:t>
            </a:r>
            <a:endParaRPr lang="en-A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71802" y="285728"/>
            <a:ext cx="6072198" cy="3824294"/>
          </a:xfrm>
        </p:spPr>
        <p:txBody>
          <a:bodyPr>
            <a:normAutofit/>
          </a:bodyPr>
          <a:lstStyle/>
          <a:p>
            <a:r>
              <a:rPr lang="en-AU" dirty="0" smtClean="0"/>
              <a:t>Dimensions of Learning </a:t>
            </a:r>
            <a:br>
              <a:rPr lang="en-AU" dirty="0" smtClean="0"/>
            </a:br>
            <a:r>
              <a:rPr lang="en-AU" dirty="0" smtClean="0"/>
              <a:t/>
            </a:r>
            <a:br>
              <a:rPr lang="en-AU" dirty="0" smtClean="0"/>
            </a:br>
            <a:r>
              <a:rPr lang="en-AU" dirty="0" smtClean="0"/>
              <a:t>Dimensions 1 and 5</a:t>
            </a:r>
            <a:endParaRPr lang="en-AU" dirty="0"/>
          </a:p>
        </p:txBody>
      </p:sp>
      <p:sp>
        <p:nvSpPr>
          <p:cNvPr id="3" name="Subtitle 2"/>
          <p:cNvSpPr>
            <a:spLocks noGrp="1"/>
          </p:cNvSpPr>
          <p:nvPr>
            <p:ph type="subTitle" idx="1"/>
          </p:nvPr>
        </p:nvSpPr>
        <p:spPr>
          <a:xfrm>
            <a:off x="3354442" y="4286256"/>
            <a:ext cx="5114778" cy="714380"/>
          </a:xfrm>
        </p:spPr>
        <p:txBody>
          <a:bodyPr/>
          <a:lstStyle/>
          <a:p>
            <a:endParaRPr lang="en-A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Why Start with Dimensions 1 and 5?</a:t>
            </a:r>
            <a:endParaRPr lang="en-AU" dirty="0"/>
          </a:p>
        </p:txBody>
      </p:sp>
      <p:pic>
        <p:nvPicPr>
          <p:cNvPr id="4" name="Content Placeholder 3" descr="Dimensionsmodel"/>
          <p:cNvPicPr>
            <a:picLocks noGrp="1" noChangeAspect="1" noChangeArrowheads="1"/>
          </p:cNvPicPr>
          <p:nvPr>
            <p:ph idx="1"/>
          </p:nvPr>
        </p:nvPicPr>
        <p:blipFill>
          <a:blip r:embed="rId3" cstate="print"/>
          <a:stretch>
            <a:fillRect/>
          </a:stretch>
        </p:blipFill>
        <p:spPr bwMode="auto">
          <a:xfrm>
            <a:off x="1157543" y="1609725"/>
            <a:ext cx="5838313" cy="48466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Dimensions of Learning Overview 1: Introduction&amp;quot;&quot;/&gt;&lt;property id=&quot;20307&quot; value=&quot;256&quot;/&gt;&lt;/object&gt;&lt;object type=&quot;3&quot; unique_id=&quot;10005&quot;&gt;&lt;property id=&quot;20148&quot; value=&quot;5&quot;/&gt;&lt;property id=&quot;20300&quot; value=&quot;Slide 2 - &amp;quot;What is DoL?&amp;quot;&quot;/&gt;&lt;property id=&quot;20307&quot; value=&quot;257&quot;/&gt;&lt;/object&gt;&lt;object type=&quot;3&quot; unique_id=&quot;10007&quot;&gt;&lt;property id=&quot;20148&quot; value=&quot;5&quot;/&gt;&lt;property id=&quot;20300&quot; value=&quot;Slide 3 - &amp;quot;Explicit Teaching&amp;quot;&quot;/&gt;&lt;property id=&quot;20307&quot; value=&quot;259&quot;/&gt;&lt;/object&gt;&lt;object type=&quot;3&quot; unique_id=&quot;10008&quot;&gt;&lt;property id=&quot;20148&quot; value=&quot;5&quot;/&gt;&lt;property id=&quot;20300&quot; value=&quot;Slide 4 - &amp;quot;What are the 5 Dimensions?&amp;quot;&quot;/&gt;&lt;property id=&quot;20307&quot; value=&quot;260&quot;/&gt;&lt;/object&gt;&lt;object type=&quot;3&quot; unique_id=&quot;10009&quot;&gt;&lt;property id=&quot;20148&quot; value=&quot;5&quot;/&gt;&lt;property id=&quot;20300&quot; value=&quot;Slide 5 - &amp;quot;Why is the Framework Useful?&amp;quot;&quot;/&gt;&lt;property id=&quot;20307&quot; value=&quot;261&quot;/&gt;&lt;/object&gt;&lt;object type=&quot;3&quot; unique_id=&quot;10010&quot;&gt;&lt;property id=&quot;20148&quot; value=&quot;5&quot;/&gt;&lt;property id=&quot;20300&quot; value=&quot;Slide 6 - &amp;quot;How do the Dimensions Fit Together? &amp;#x0D;&amp;#x0A;&amp;#x0D;&amp;#x0A;&amp;quot;&quot;/&gt;&lt;property id=&quot;20307&quot; value=&quot;262&quot;/&gt;&lt;/object&gt;&lt;object type=&quot;3&quot; unique_id=&quot;10011&quot;&gt;&lt;property id=&quot;20148&quot; value=&quot;5&quot;/&gt;&lt;property id=&quot;20300&quot; value=&quot;Slide 7 - &amp;quot;How does DoL Define Knowledge?&amp;quot;&quot;/&gt;&lt;property id=&quot;20307&quot; value=&quot;263&quot;/&gt;&lt;/object&gt;&lt;object type=&quot;3&quot; unique_id=&quot;10013&quot;&gt;&lt;property id=&quot;20148&quot; value=&quot;5&quot;/&gt;&lt;property id=&quot;20300&quot; value=&quot;Slide 8 - &amp;quot;Dimensions of Learning &amp;#x0D;&amp;#x0A;&amp;#x0D;&amp;#x0A;Dimensions 1 and 5&amp;quot;&quot;/&gt;&lt;property id=&quot;20307&quot; value=&quot;265&quot;/&gt;&lt;/object&gt;&lt;object type=&quot;3&quot; unique_id=&quot;10014&quot;&gt;&lt;property id=&quot;20148&quot; value=&quot;5&quot;/&gt;&lt;property id=&quot;20300&quot; value=&quot;Slide 9 - &amp;quot;Why Start with Dimensions 1 and 5?&amp;quot;&quot;/&gt;&lt;property id=&quot;20307&quot; value=&quot;266&quot;/&gt;&lt;/object&gt;&lt;object type=&quot;3&quot; unique_id=&quot;10015&quot;&gt;&lt;property id=&quot;20148&quot; value=&quot;5&quot;/&gt;&lt;property id=&quot;20300&quot; value=&quot;Slide 10 - &amp;quot;Dimension 1:  &amp;#x0D;&amp;#x0A;Attitudes and Perceptions&amp;quot;&quot;/&gt;&lt;property id=&quot;20307&quot; value=&quot;268&quot;/&gt;&lt;/object&gt;&lt;object type=&quot;3&quot; unique_id=&quot;10016&quot;&gt;&lt;property id=&quot;20148&quot; value=&quot;5&quot;/&gt;&lt;property id=&quot;20300&quot; value=&quot;Slide 11 - &amp;quot;Dimension 1:  Rotating Papers&amp;quot;&quot;/&gt;&lt;property id=&quot;20307&quot; value=&quot;267&quot;/&gt;&lt;/object&gt;&lt;object type=&quot;3&quot; unique_id=&quot;10017&quot;&gt;&lt;property id=&quot;20148&quot; value=&quot;5&quot;/&gt;&lt;property id=&quot;20300&quot; value=&quot;Slide 12 - &amp;quot;Dimension 5:  Habits of Mind&amp;quot;&quot;/&gt;&lt;property id=&quot;20307&quot; value=&quot;270&quot;/&gt;&lt;/object&gt;&lt;object type=&quot;3&quot; unique_id=&quot;10018&quot;&gt;&lt;property id=&quot;20148&quot; value=&quot;5&quot;/&gt;&lt;property id=&quot;20300&quot; value=&quot;Slide 13 - &amp;quot;Dimension 5: Pair Work&amp;quot;&quot;/&gt;&lt;property id=&quot;20307&quot; value=&quot;273&quot;/&gt;&lt;/object&gt;&lt;object type=&quot;3&quot; unique_id=&quot;10019&quot;&gt;&lt;property id=&quot;20148&quot; value=&quot;5&quot;/&gt;&lt;property id=&quot;20300&quot; value=&quot;Slide 14 - &amp;quot;Three Minute Pause (Dim 1)&amp;quot;&quot;/&gt;&lt;property id=&quot;20307&quot; value=&quot;275&quot;/&gt;&lt;/object&gt;&lt;object type=&quot;3&quot; unique_id=&quot;10020&quot;&gt;&lt;property id=&quot;20148&quot; value=&quot;5&quot;/&gt;&lt;property id=&quot;20300&quot; value=&quot;Slide 15 - &amp;quot;Dimensions of Learning Dimensions 2, 3, 4&amp;quot;&quot;/&gt;&lt;property id=&quot;20307&quot; value=&quot;276&quot;/&gt;&lt;/object&gt;&lt;object type=&quot;3&quot; unique_id=&quot;10021&quot;&gt;&lt;property id=&quot;20148&quot; value=&quot;5&quot;/&gt;&lt;property id=&quot;20300&quot; value=&quot;Slide 16 - &amp;quot;1and 5: BACKGROUND BEHAVIOURS&amp;#x0D;&amp;#x0A;2,3,5: LEARNING JOURNEY&amp;quot;&quot;/&gt;&lt;property id=&quot;20307&quot; value=&quot;277&quot;/&gt;&lt;/object&gt;&lt;object type=&quot;3&quot; unique_id=&quot;10022&quot;&gt;&lt;property id=&quot;20148&quot; value=&quot;5&quot;/&gt;&lt;property id=&quot;20300&quot; value=&quot;Slide 17 - &amp;quot;Dimension 2: Acquire and Integrate Knowledge&amp;quot;&quot;/&gt;&lt;property id=&quot;20307&quot; value=&quot;280&quot;/&gt;&lt;/object&gt;&lt;object type=&quot;3&quot; unique_id=&quot;10023&quot;&gt;&lt;property id=&quot;20148&quot; value=&quot;5&quot;/&gt;&lt;property id=&quot;20300&quot; value=&quot;Slide 18 - &amp;quot;TASKS:&amp;quot;&quot;/&gt;&lt;property id=&quot;20307&quot; value=&quot;292&quot;/&gt;&lt;/object&gt;&lt;object type=&quot;3&quot; unique_id=&quot;10027&quot;&gt;&lt;property id=&quot;20148&quot; value=&quot;5&quot;/&gt;&lt;property id=&quot;20300&quot; value=&quot;Slide 19 - &amp;quot;Dimension 3: extend and refine knowledge&amp;quot;&quot;/&gt;&lt;property id=&quot;20307&quot; value=&quot;285&quot;/&gt;&lt;/object&gt;&lt;object type=&quot;3&quot; unique_id=&quot;10028&quot;&gt;&lt;property id=&quot;20148&quot; value=&quot;5&quot;/&gt;&lt;property id=&quot;20300&quot; value=&quot;Slide 20 - &amp;quot;Dimension 3:Extend and Refine knowledge&amp;quot;&quot;/&gt;&lt;property id=&quot;20307&quot; value=&quot;281&quot;/&gt;&lt;/object&gt;&lt;object type=&quot;3&quot; unique_id=&quot;10029&quot;&gt;&lt;property id=&quot;20148&quot; value=&quot;5&quot;/&gt;&lt;property id=&quot;20300&quot; value=&quot;Slide 21 - &amp;quot;THINK PAIR SHARE&amp;quot;&quot;/&gt;&lt;property id=&quot;20307&quot; value=&quot;294&quot;/&gt;&lt;/object&gt;&lt;object type=&quot;3&quot; unique_id=&quot;10030&quot;&gt;&lt;property id=&quot;20148&quot; value=&quot;5&quot;/&gt;&lt;property id=&quot;20300&quot; value=&quot;Slide 22 - &amp;quot;The 8 Complex reasoning processes described&amp;quot;&quot;/&gt;&lt;property id=&quot;20307&quot; value=&quot;282&quot;/&gt;&lt;/object&gt;&lt;object type=&quot;3&quot; unique_id=&quot;10031&quot;&gt;&lt;property id=&quot;20148&quot; value=&quot;5&quot;/&gt;&lt;property id=&quot;20300&quot; value=&quot;Slide 23 - &amp;quot;EXPLICITLY TEACH THE PROCESSES&amp;quot;&quot;/&gt;&lt;property id=&quot;20307&quot; value=&quot;295&quot;/&gt;&lt;/object&gt;&lt;object type=&quot;3&quot; unique_id=&quot;10032&quot;&gt;&lt;property id=&quot;20148&quot; value=&quot;5&quot;/&gt;&lt;property id=&quot;20300&quot; value=&quot;Slide 24 - &amp;quot;Each of the eight processes is taught in the same way:&amp;quot;&quot;/&gt;&lt;property id=&quot;20307&quot; value=&quot;288&quot;/&gt;&lt;/object&gt;&lt;object type=&quot;3&quot; unique_id=&quot;10034&quot;&gt;&lt;property id=&quot;20148&quot; value=&quot;5&quot;/&gt;&lt;property id=&quot;20300&quot; value=&quot;Slide 25 - &amp;quot;Dimension 4: use knowledge meaningfully&amp;quot;&quot;/&gt;&lt;property id=&quot;20307&quot; value=&quot;283&quot;/&gt;&lt;/object&gt;&lt;object type=&quot;3&quot; unique_id=&quot;10035&quot;&gt;&lt;property id=&quot;20148&quot; value=&quot;5&quot;/&gt;&lt;property id=&quot;20300&quot; value=&quot;Slide 26 - &amp;quot;D4:  6 reasoning processes&amp;quot;&quot;/&gt;&lt;property id=&quot;20307&quot; value=&quot;284&quot;/&gt;&lt;/object&gt;&lt;object type=&quot;3&quot; unique_id=&quot;10036&quot;&gt;&lt;property id=&quot;20148&quot; value=&quot;5&quot;/&gt;&lt;property id=&quot;20300&quot; value=&quot;Slide 27 - &amp;quot;FIVE STEPS TO TEACH THEM . . .&amp;quot;&quot;/&gt;&lt;property id=&quot;20307&quot; value=&quot;296&quot;/&gt;&lt;/object&gt;&lt;object type=&quot;3&quot; unique_id=&quot;10282&quot;&gt;&lt;property id=&quot;20148&quot; value=&quot;5&quot;/&gt;&lt;property id=&quot;20300&quot; value=&quot;Slide 28 - &amp;quot;REFLECTION&amp;quot;&quot;/&gt;&lt;property id=&quot;20307&quot; value=&quot;297&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2170</TotalTime>
  <Words>1716</Words>
  <Application>Microsoft Office PowerPoint</Application>
  <PresentationFormat>On-screen Show (4:3)</PresentationFormat>
  <Paragraphs>257</Paragraphs>
  <Slides>28</Slides>
  <Notes>20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Opulent</vt:lpstr>
      <vt:lpstr>Dimensions of Learning Overview 1: Introduction</vt:lpstr>
      <vt:lpstr>What is DoL?</vt:lpstr>
      <vt:lpstr>Explicit Teaching</vt:lpstr>
      <vt:lpstr>What are the 5 Dimensions?</vt:lpstr>
      <vt:lpstr>Why is the Framework Useful?</vt:lpstr>
      <vt:lpstr>How do the Dimensions Fit Together?   </vt:lpstr>
      <vt:lpstr>How does DoL Define Knowledge?</vt:lpstr>
      <vt:lpstr>Dimensions of Learning   Dimensions 1 and 5</vt:lpstr>
      <vt:lpstr>Why Start with Dimensions 1 and 5?</vt:lpstr>
      <vt:lpstr>Dimension 1:   Attitudes and Perceptions</vt:lpstr>
      <vt:lpstr>Dimension 1:  Rotating Papers</vt:lpstr>
      <vt:lpstr>Dimension 5:  Habits of Mind</vt:lpstr>
      <vt:lpstr>Dimension 5: Pair Work</vt:lpstr>
      <vt:lpstr>Three Minute Pause (Dim 1)</vt:lpstr>
      <vt:lpstr>Dimensions of Learning Dimensions 2, 3, 4</vt:lpstr>
      <vt:lpstr>1and 5: BACKGROUND BEHAVIOURS 2,3,5: LEARNING JOURNEY</vt:lpstr>
      <vt:lpstr>Dimension 2: Acquire and Integrate Knowledge</vt:lpstr>
      <vt:lpstr>TASKS:</vt:lpstr>
      <vt:lpstr>Dimension 3: extend and refine knowledge</vt:lpstr>
      <vt:lpstr>Dimension 3:Extend and Refine knowledge</vt:lpstr>
      <vt:lpstr>THINK PAIR SHARE</vt:lpstr>
      <vt:lpstr>The 8 Complex reasoning processes described</vt:lpstr>
      <vt:lpstr>EXPLICITLY TEACH THE PROCESSES</vt:lpstr>
      <vt:lpstr>Each of the eight processes is taught in the same way:</vt:lpstr>
      <vt:lpstr>Dimension 4: use knowledge meaningfully</vt:lpstr>
      <vt:lpstr>D4:  6 reasoning processes</vt:lpstr>
      <vt:lpstr>FIVE STEPS TO TEACH THEM . . .</vt:lpstr>
      <vt:lpstr>REFLECTION</vt:lpstr>
    </vt:vector>
  </TitlesOfParts>
  <Company>DEET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Dimensions of Learning Overview</dc:title>
  <dc:creator>al.strangeways</dc:creator>
  <cp:lastModifiedBy>CDU</cp:lastModifiedBy>
  <cp:revision>105</cp:revision>
  <dcterms:created xsi:type="dcterms:W3CDTF">2009-09-03T00:30:34Z</dcterms:created>
  <dcterms:modified xsi:type="dcterms:W3CDTF">2011-08-19T03:41:33Z</dcterms:modified>
</cp:coreProperties>
</file>