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5"/>
  </p:notesMasterIdLst>
  <p:handoutMasterIdLst>
    <p:handoutMasterId r:id="rId36"/>
  </p:handout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70" r:id="rId15"/>
    <p:sldId id="273" r:id="rId16"/>
    <p:sldId id="275" r:id="rId17"/>
    <p:sldId id="276" r:id="rId18"/>
    <p:sldId id="277" r:id="rId19"/>
    <p:sldId id="280" r:id="rId20"/>
    <p:sldId id="292" r:id="rId21"/>
    <p:sldId id="278" r:id="rId22"/>
    <p:sldId id="293" r:id="rId23"/>
    <p:sldId id="279" r:id="rId24"/>
    <p:sldId id="285" r:id="rId25"/>
    <p:sldId id="281" r:id="rId26"/>
    <p:sldId id="294" r:id="rId27"/>
    <p:sldId id="282" r:id="rId28"/>
    <p:sldId id="295" r:id="rId29"/>
    <p:sldId id="288" r:id="rId30"/>
    <p:sldId id="286" r:id="rId31"/>
    <p:sldId id="283" r:id="rId32"/>
    <p:sldId id="284" r:id="rId33"/>
    <p:sldId id="296" r:id="rId34"/>
  </p:sldIdLst>
  <p:sldSz cx="9144000" cy="6858000" type="screen4x3"/>
  <p:notesSz cx="6743700" cy="9875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76500" autoAdjust="0"/>
  </p:normalViewPr>
  <p:slideViewPr>
    <p:cSldViewPr>
      <p:cViewPr varScale="1">
        <p:scale>
          <a:sx n="54" d="100"/>
          <a:sy n="54" d="100"/>
        </p:scale>
        <p:origin x="-804" y="4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610" y="-96"/>
      </p:cViewPr>
      <p:guideLst>
        <p:guide orient="horz" pos="3111"/>
        <p:guide pos="212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140E15-CFA4-4FF3-A8F9-5F01D1884F16}" type="doc">
      <dgm:prSet loTypeId="urn:microsoft.com/office/officeart/2005/8/layout/venn1" loCatId="relationship" qsTypeId="urn:microsoft.com/office/officeart/2005/8/quickstyle/3d7" qsCatId="3D" csTypeId="urn:microsoft.com/office/officeart/2005/8/colors/accent1_2" csCatId="accent1" phldr="1"/>
      <dgm:spPr/>
    </dgm:pt>
    <dgm:pt modelId="{4CCE0758-2AA2-4275-BCC3-204B350A7C66}">
      <dgm:prSet phldrT="[Text]"/>
      <dgm:spPr/>
      <dgm:t>
        <a:bodyPr/>
        <a:lstStyle/>
        <a:p>
          <a:r>
            <a:rPr lang="en-AU" dirty="0" smtClean="0"/>
            <a:t>Construct Meaning</a:t>
          </a:r>
          <a:endParaRPr lang="en-AU" dirty="0"/>
        </a:p>
      </dgm:t>
    </dgm:pt>
    <dgm:pt modelId="{2853DDD9-77E5-42E0-ADC7-E69CA06B663D}" type="parTrans" cxnId="{5B809040-1601-4556-A9E9-D987AB66270A}">
      <dgm:prSet/>
      <dgm:spPr/>
      <dgm:t>
        <a:bodyPr/>
        <a:lstStyle/>
        <a:p>
          <a:endParaRPr lang="en-AU"/>
        </a:p>
      </dgm:t>
    </dgm:pt>
    <dgm:pt modelId="{B07F1D05-5CDB-4081-94A3-8EA01CB466DB}" type="sibTrans" cxnId="{5B809040-1601-4556-A9E9-D987AB66270A}">
      <dgm:prSet/>
      <dgm:spPr/>
      <dgm:t>
        <a:bodyPr/>
        <a:lstStyle/>
        <a:p>
          <a:endParaRPr lang="en-AU"/>
        </a:p>
      </dgm:t>
    </dgm:pt>
    <dgm:pt modelId="{17C7D894-E64C-4D25-A93E-D275DEDFA133}">
      <dgm:prSet phldrT="[Text]"/>
      <dgm:spPr/>
      <dgm:t>
        <a:bodyPr/>
        <a:lstStyle/>
        <a:p>
          <a:r>
            <a:rPr lang="en-AU" dirty="0" smtClean="0"/>
            <a:t>Store</a:t>
          </a:r>
          <a:endParaRPr lang="en-AU" dirty="0"/>
        </a:p>
      </dgm:t>
    </dgm:pt>
    <dgm:pt modelId="{78D18BC5-27C3-412A-9412-C10AFF59F5FE}" type="parTrans" cxnId="{EEA53F9A-FBAC-4C29-B417-AAEB7DE959DD}">
      <dgm:prSet/>
      <dgm:spPr/>
      <dgm:t>
        <a:bodyPr/>
        <a:lstStyle/>
        <a:p>
          <a:endParaRPr lang="en-AU"/>
        </a:p>
      </dgm:t>
    </dgm:pt>
    <dgm:pt modelId="{996F5364-65FB-467F-8B31-29E99E371773}" type="sibTrans" cxnId="{EEA53F9A-FBAC-4C29-B417-AAEB7DE959DD}">
      <dgm:prSet/>
      <dgm:spPr/>
      <dgm:t>
        <a:bodyPr/>
        <a:lstStyle/>
        <a:p>
          <a:endParaRPr lang="en-AU"/>
        </a:p>
      </dgm:t>
    </dgm:pt>
    <dgm:pt modelId="{116C1DDF-C165-417C-A8BC-7BFF5B5E2BB3}">
      <dgm:prSet phldrT="[Text]"/>
      <dgm:spPr/>
      <dgm:t>
        <a:bodyPr/>
        <a:lstStyle/>
        <a:p>
          <a:r>
            <a:rPr lang="en-AU" dirty="0" smtClean="0"/>
            <a:t>Organise</a:t>
          </a:r>
          <a:endParaRPr lang="en-AU" dirty="0"/>
        </a:p>
      </dgm:t>
    </dgm:pt>
    <dgm:pt modelId="{955EF31B-724A-471F-AC4F-750A51ECD203}" type="parTrans" cxnId="{A267CB2B-B5B8-4E56-9AFF-C2E25D7870BB}">
      <dgm:prSet/>
      <dgm:spPr/>
      <dgm:t>
        <a:bodyPr/>
        <a:lstStyle/>
        <a:p>
          <a:endParaRPr lang="en-AU"/>
        </a:p>
      </dgm:t>
    </dgm:pt>
    <dgm:pt modelId="{73A0DBD2-ACAF-43D4-BCA6-47EF2593918E}" type="sibTrans" cxnId="{A267CB2B-B5B8-4E56-9AFF-C2E25D7870BB}">
      <dgm:prSet/>
      <dgm:spPr/>
      <dgm:t>
        <a:bodyPr/>
        <a:lstStyle/>
        <a:p>
          <a:endParaRPr lang="en-AU"/>
        </a:p>
      </dgm:t>
    </dgm:pt>
    <dgm:pt modelId="{90EE8AD7-316E-4326-9BF5-56EE00EC8FDE}" type="pres">
      <dgm:prSet presAssocID="{F5140E15-CFA4-4FF3-A8F9-5F01D1884F16}" presName="compositeShape" presStyleCnt="0">
        <dgm:presLayoutVars>
          <dgm:chMax val="7"/>
          <dgm:dir/>
          <dgm:resizeHandles val="exact"/>
        </dgm:presLayoutVars>
      </dgm:prSet>
      <dgm:spPr/>
    </dgm:pt>
    <dgm:pt modelId="{10A92A48-5B83-4C00-B0B0-D2D24A57CA7A}" type="pres">
      <dgm:prSet presAssocID="{4CCE0758-2AA2-4275-BCC3-204B350A7C66}" presName="circ1" presStyleLbl="vennNode1" presStyleIdx="0" presStyleCnt="3" custLinFactNeighborX="-1829" custLinFactNeighborY="7063"/>
      <dgm:spPr/>
      <dgm:t>
        <a:bodyPr/>
        <a:lstStyle/>
        <a:p>
          <a:endParaRPr lang="en-AU"/>
        </a:p>
      </dgm:t>
    </dgm:pt>
    <dgm:pt modelId="{C30E2469-3B14-4829-8BAB-619FA809A2FC}" type="pres">
      <dgm:prSet presAssocID="{4CCE0758-2AA2-4275-BCC3-204B350A7C66}" presName="circ1Tx" presStyleLbl="revTx" presStyleIdx="0" presStyleCnt="0">
        <dgm:presLayoutVars>
          <dgm:chMax val="0"/>
          <dgm:chPref val="0"/>
          <dgm:bulletEnabled val="1"/>
        </dgm:presLayoutVars>
      </dgm:prSet>
      <dgm:spPr/>
      <dgm:t>
        <a:bodyPr/>
        <a:lstStyle/>
        <a:p>
          <a:endParaRPr lang="en-AU"/>
        </a:p>
      </dgm:t>
    </dgm:pt>
    <dgm:pt modelId="{C4F616DB-63C1-4859-AFDC-70AF73003F2A}" type="pres">
      <dgm:prSet presAssocID="{17C7D894-E64C-4D25-A93E-D275DEDFA133}" presName="circ2" presStyleLbl="vennNode1" presStyleIdx="1" presStyleCnt="3"/>
      <dgm:spPr/>
      <dgm:t>
        <a:bodyPr/>
        <a:lstStyle/>
        <a:p>
          <a:endParaRPr lang="en-AU"/>
        </a:p>
      </dgm:t>
    </dgm:pt>
    <dgm:pt modelId="{899ACF3B-9E73-4948-938A-AE7DF0B8B13F}" type="pres">
      <dgm:prSet presAssocID="{17C7D894-E64C-4D25-A93E-D275DEDFA133}" presName="circ2Tx" presStyleLbl="revTx" presStyleIdx="0" presStyleCnt="0">
        <dgm:presLayoutVars>
          <dgm:chMax val="0"/>
          <dgm:chPref val="0"/>
          <dgm:bulletEnabled val="1"/>
        </dgm:presLayoutVars>
      </dgm:prSet>
      <dgm:spPr/>
      <dgm:t>
        <a:bodyPr/>
        <a:lstStyle/>
        <a:p>
          <a:endParaRPr lang="en-AU"/>
        </a:p>
      </dgm:t>
    </dgm:pt>
    <dgm:pt modelId="{3BC88110-54F4-41D2-BFE0-1A27168BF135}" type="pres">
      <dgm:prSet presAssocID="{116C1DDF-C165-417C-A8BC-7BFF5B5E2BB3}" presName="circ3" presStyleLbl="vennNode1" presStyleIdx="2" presStyleCnt="3"/>
      <dgm:spPr/>
      <dgm:t>
        <a:bodyPr/>
        <a:lstStyle/>
        <a:p>
          <a:endParaRPr lang="en-AU"/>
        </a:p>
      </dgm:t>
    </dgm:pt>
    <dgm:pt modelId="{0CD1D701-0211-4DAC-9AF1-5F913F9C49DB}" type="pres">
      <dgm:prSet presAssocID="{116C1DDF-C165-417C-A8BC-7BFF5B5E2BB3}" presName="circ3Tx" presStyleLbl="revTx" presStyleIdx="0" presStyleCnt="0">
        <dgm:presLayoutVars>
          <dgm:chMax val="0"/>
          <dgm:chPref val="0"/>
          <dgm:bulletEnabled val="1"/>
        </dgm:presLayoutVars>
      </dgm:prSet>
      <dgm:spPr/>
      <dgm:t>
        <a:bodyPr/>
        <a:lstStyle/>
        <a:p>
          <a:endParaRPr lang="en-AU"/>
        </a:p>
      </dgm:t>
    </dgm:pt>
  </dgm:ptLst>
  <dgm:cxnLst>
    <dgm:cxn modelId="{B734E967-19DD-4956-BE23-E5CA35605844}" type="presOf" srcId="{4CCE0758-2AA2-4275-BCC3-204B350A7C66}" destId="{C30E2469-3B14-4829-8BAB-619FA809A2FC}" srcOrd="1" destOrd="0" presId="urn:microsoft.com/office/officeart/2005/8/layout/venn1"/>
    <dgm:cxn modelId="{4F04CE43-9146-4743-A68C-27C1CF932AE2}" type="presOf" srcId="{17C7D894-E64C-4D25-A93E-D275DEDFA133}" destId="{C4F616DB-63C1-4859-AFDC-70AF73003F2A}" srcOrd="0" destOrd="0" presId="urn:microsoft.com/office/officeart/2005/8/layout/venn1"/>
    <dgm:cxn modelId="{FCE57D20-C296-4A0D-840C-E50F9FF3D55E}" type="presOf" srcId="{F5140E15-CFA4-4FF3-A8F9-5F01D1884F16}" destId="{90EE8AD7-316E-4326-9BF5-56EE00EC8FDE}" srcOrd="0" destOrd="0" presId="urn:microsoft.com/office/officeart/2005/8/layout/venn1"/>
    <dgm:cxn modelId="{E5BDE802-E468-489E-8FDE-3F6F78C3C909}" type="presOf" srcId="{4CCE0758-2AA2-4275-BCC3-204B350A7C66}" destId="{10A92A48-5B83-4C00-B0B0-D2D24A57CA7A}" srcOrd="0" destOrd="0" presId="urn:microsoft.com/office/officeart/2005/8/layout/venn1"/>
    <dgm:cxn modelId="{C7A0A696-93E5-445A-ACB6-3D6D13CDF39F}" type="presOf" srcId="{116C1DDF-C165-417C-A8BC-7BFF5B5E2BB3}" destId="{3BC88110-54F4-41D2-BFE0-1A27168BF135}" srcOrd="0" destOrd="0" presId="urn:microsoft.com/office/officeart/2005/8/layout/venn1"/>
    <dgm:cxn modelId="{5B809040-1601-4556-A9E9-D987AB66270A}" srcId="{F5140E15-CFA4-4FF3-A8F9-5F01D1884F16}" destId="{4CCE0758-2AA2-4275-BCC3-204B350A7C66}" srcOrd="0" destOrd="0" parTransId="{2853DDD9-77E5-42E0-ADC7-E69CA06B663D}" sibTransId="{B07F1D05-5CDB-4081-94A3-8EA01CB466DB}"/>
    <dgm:cxn modelId="{340B3AF4-453E-4594-9D3C-639CA5F93B66}" type="presOf" srcId="{116C1DDF-C165-417C-A8BC-7BFF5B5E2BB3}" destId="{0CD1D701-0211-4DAC-9AF1-5F913F9C49DB}" srcOrd="1" destOrd="0" presId="urn:microsoft.com/office/officeart/2005/8/layout/venn1"/>
    <dgm:cxn modelId="{A267CB2B-B5B8-4E56-9AFF-C2E25D7870BB}" srcId="{F5140E15-CFA4-4FF3-A8F9-5F01D1884F16}" destId="{116C1DDF-C165-417C-A8BC-7BFF5B5E2BB3}" srcOrd="2" destOrd="0" parTransId="{955EF31B-724A-471F-AC4F-750A51ECD203}" sibTransId="{73A0DBD2-ACAF-43D4-BCA6-47EF2593918E}"/>
    <dgm:cxn modelId="{EEA53F9A-FBAC-4C29-B417-AAEB7DE959DD}" srcId="{F5140E15-CFA4-4FF3-A8F9-5F01D1884F16}" destId="{17C7D894-E64C-4D25-A93E-D275DEDFA133}" srcOrd="1" destOrd="0" parTransId="{78D18BC5-27C3-412A-9412-C10AFF59F5FE}" sibTransId="{996F5364-65FB-467F-8B31-29E99E371773}"/>
    <dgm:cxn modelId="{F67A5AB1-FB54-4846-96C2-FD3ABBB50661}" type="presOf" srcId="{17C7D894-E64C-4D25-A93E-D275DEDFA133}" destId="{899ACF3B-9E73-4948-938A-AE7DF0B8B13F}" srcOrd="1" destOrd="0" presId="urn:microsoft.com/office/officeart/2005/8/layout/venn1"/>
    <dgm:cxn modelId="{0A89E00A-6011-482E-9E9C-997227DD9364}" type="presParOf" srcId="{90EE8AD7-316E-4326-9BF5-56EE00EC8FDE}" destId="{10A92A48-5B83-4C00-B0B0-D2D24A57CA7A}" srcOrd="0" destOrd="0" presId="urn:microsoft.com/office/officeart/2005/8/layout/venn1"/>
    <dgm:cxn modelId="{D0E63396-EC0F-4F05-97F0-BC443E7639F6}" type="presParOf" srcId="{90EE8AD7-316E-4326-9BF5-56EE00EC8FDE}" destId="{C30E2469-3B14-4829-8BAB-619FA809A2FC}" srcOrd="1" destOrd="0" presId="urn:microsoft.com/office/officeart/2005/8/layout/venn1"/>
    <dgm:cxn modelId="{8872ADFE-978F-4246-8EC0-2A1232E76946}" type="presParOf" srcId="{90EE8AD7-316E-4326-9BF5-56EE00EC8FDE}" destId="{C4F616DB-63C1-4859-AFDC-70AF73003F2A}" srcOrd="2" destOrd="0" presId="urn:microsoft.com/office/officeart/2005/8/layout/venn1"/>
    <dgm:cxn modelId="{0745FB68-69E3-4330-AE8D-490E14D097E5}" type="presParOf" srcId="{90EE8AD7-316E-4326-9BF5-56EE00EC8FDE}" destId="{899ACF3B-9E73-4948-938A-AE7DF0B8B13F}" srcOrd="3" destOrd="0" presId="urn:microsoft.com/office/officeart/2005/8/layout/venn1"/>
    <dgm:cxn modelId="{CE537D59-9C63-4830-9375-1A1BAF2EAFE4}" type="presParOf" srcId="{90EE8AD7-316E-4326-9BF5-56EE00EC8FDE}" destId="{3BC88110-54F4-41D2-BFE0-1A27168BF135}" srcOrd="4" destOrd="0" presId="urn:microsoft.com/office/officeart/2005/8/layout/venn1"/>
    <dgm:cxn modelId="{B8310B5A-B8EA-4E02-B470-97ED9C13A6BA}" type="presParOf" srcId="{90EE8AD7-316E-4326-9BF5-56EE00EC8FDE}" destId="{0CD1D701-0211-4DAC-9AF1-5F913F9C49DB}"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A92A48-5B83-4C00-B0B0-D2D24A57CA7A}">
      <dsp:nvSpPr>
        <dsp:cNvPr id="0" name=""/>
        <dsp:cNvSpPr/>
      </dsp:nvSpPr>
      <dsp:spPr>
        <a:xfrm>
          <a:off x="1005372" y="188176"/>
          <a:ext cx="2057400" cy="2057400"/>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kern="1200" dirty="0" smtClean="0"/>
            <a:t>Construct Meaning</a:t>
          </a:r>
          <a:endParaRPr lang="en-AU" sz="2500" kern="1200" dirty="0"/>
        </a:p>
      </dsp:txBody>
      <dsp:txXfrm>
        <a:off x="1279692" y="548221"/>
        <a:ext cx="1508760" cy="925830"/>
      </dsp:txXfrm>
    </dsp:sp>
    <dsp:sp modelId="{C4F616DB-63C1-4859-AFDC-70AF73003F2A}">
      <dsp:nvSpPr>
        <dsp:cNvPr id="0" name=""/>
        <dsp:cNvSpPr/>
      </dsp:nvSpPr>
      <dsp:spPr>
        <a:xfrm>
          <a:off x="1785380" y="1328737"/>
          <a:ext cx="2057400" cy="2057400"/>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kern="1200" dirty="0" smtClean="0"/>
            <a:t>Store</a:t>
          </a:r>
          <a:endParaRPr lang="en-AU" sz="2500" kern="1200" dirty="0"/>
        </a:p>
      </dsp:txBody>
      <dsp:txXfrm>
        <a:off x="2414601" y="1860232"/>
        <a:ext cx="1234440" cy="1131570"/>
      </dsp:txXfrm>
    </dsp:sp>
    <dsp:sp modelId="{3BC88110-54F4-41D2-BFE0-1A27168BF135}">
      <dsp:nvSpPr>
        <dsp:cNvPr id="0" name=""/>
        <dsp:cNvSpPr/>
      </dsp:nvSpPr>
      <dsp:spPr>
        <a:xfrm>
          <a:off x="300623" y="1328737"/>
          <a:ext cx="2057400" cy="2057400"/>
        </a:xfrm>
        <a:prstGeom prst="ellipse">
          <a:avLst/>
        </a:prstGeom>
        <a:solidFill>
          <a:schemeClr val="accent1">
            <a:alpha val="50000"/>
            <a:hueOff val="0"/>
            <a:satOff val="0"/>
            <a:lumOff val="0"/>
            <a:alphaOff val="0"/>
          </a:schemeClr>
        </a:solidFill>
        <a:ln>
          <a:noFill/>
        </a:ln>
        <a:effectLst/>
        <a:sp3d extrusionH="50600" prstMaterial="clear">
          <a:bevelT w="101600" h="80600" prst="relaxedInset"/>
          <a:bevelB w="80600" h="80600" prst="relaxedInset"/>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n-AU" sz="2500" kern="1200" dirty="0" smtClean="0"/>
            <a:t>Organise</a:t>
          </a:r>
          <a:endParaRPr lang="en-AU" sz="2500" kern="1200" dirty="0"/>
        </a:p>
      </dsp:txBody>
      <dsp:txXfrm>
        <a:off x="494361" y="1860232"/>
        <a:ext cx="1234440" cy="113157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0864" tIns="45432" rIns="90864" bIns="45432" rtlCol="0"/>
          <a:lstStyle>
            <a:lvl1pPr algn="l">
              <a:defRPr sz="1200"/>
            </a:lvl1pPr>
          </a:lstStyle>
          <a:p>
            <a:endParaRPr lang="en-AU"/>
          </a:p>
        </p:txBody>
      </p:sp>
      <p:sp>
        <p:nvSpPr>
          <p:cNvPr id="3" name="Date Placeholder 2"/>
          <p:cNvSpPr>
            <a:spLocks noGrp="1"/>
          </p:cNvSpPr>
          <p:nvPr>
            <p:ph type="dt" sz="quarter" idx="1"/>
          </p:nvPr>
        </p:nvSpPr>
        <p:spPr>
          <a:xfrm>
            <a:off x="3819870" y="0"/>
            <a:ext cx="2922270" cy="493792"/>
          </a:xfrm>
          <a:prstGeom prst="rect">
            <a:avLst/>
          </a:prstGeom>
        </p:spPr>
        <p:txBody>
          <a:bodyPr vert="horz" lIns="90864" tIns="45432" rIns="90864" bIns="45432" rtlCol="0"/>
          <a:lstStyle>
            <a:lvl1pPr algn="r">
              <a:defRPr sz="1200"/>
            </a:lvl1pPr>
          </a:lstStyle>
          <a:p>
            <a:fld id="{8713C6F5-0522-4871-9561-88A84993D184}" type="datetimeFigureOut">
              <a:rPr lang="en-US" smtClean="0"/>
              <a:pPr/>
              <a:t>7/26/2010</a:t>
            </a:fld>
            <a:endParaRPr lang="en-AU"/>
          </a:p>
        </p:txBody>
      </p:sp>
      <p:sp>
        <p:nvSpPr>
          <p:cNvPr id="4" name="Footer Placeholder 3"/>
          <p:cNvSpPr>
            <a:spLocks noGrp="1"/>
          </p:cNvSpPr>
          <p:nvPr>
            <p:ph type="ftr" sz="quarter" idx="2"/>
          </p:nvPr>
        </p:nvSpPr>
        <p:spPr>
          <a:xfrm>
            <a:off x="0" y="9380332"/>
            <a:ext cx="2922270" cy="493792"/>
          </a:xfrm>
          <a:prstGeom prst="rect">
            <a:avLst/>
          </a:prstGeom>
        </p:spPr>
        <p:txBody>
          <a:bodyPr vert="horz" lIns="90864" tIns="45432" rIns="90864" bIns="45432" rtlCol="0" anchor="b"/>
          <a:lstStyle>
            <a:lvl1pPr algn="l">
              <a:defRPr sz="1200"/>
            </a:lvl1pPr>
          </a:lstStyle>
          <a:p>
            <a:endParaRPr lang="en-AU"/>
          </a:p>
        </p:txBody>
      </p:sp>
      <p:sp>
        <p:nvSpPr>
          <p:cNvPr id="5" name="Slide Number Placeholder 4"/>
          <p:cNvSpPr>
            <a:spLocks noGrp="1"/>
          </p:cNvSpPr>
          <p:nvPr>
            <p:ph type="sldNum" sz="quarter" idx="3"/>
          </p:nvPr>
        </p:nvSpPr>
        <p:spPr>
          <a:xfrm>
            <a:off x="3819870" y="9380332"/>
            <a:ext cx="2922270" cy="493792"/>
          </a:xfrm>
          <a:prstGeom prst="rect">
            <a:avLst/>
          </a:prstGeom>
        </p:spPr>
        <p:txBody>
          <a:bodyPr vert="horz" lIns="90864" tIns="45432" rIns="90864" bIns="45432" rtlCol="0" anchor="b"/>
          <a:lstStyle>
            <a:lvl1pPr algn="r">
              <a:defRPr sz="1200"/>
            </a:lvl1pPr>
          </a:lstStyle>
          <a:p>
            <a:fld id="{BA503AF9-4948-4C12-B205-24B24F93E7ED}"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0864" tIns="45432" rIns="90864" bIns="45432" rtlCol="0"/>
          <a:lstStyle>
            <a:lvl1pPr algn="l">
              <a:defRPr sz="1200"/>
            </a:lvl1pPr>
          </a:lstStyle>
          <a:p>
            <a:endParaRPr lang="en-AU"/>
          </a:p>
        </p:txBody>
      </p:sp>
      <p:sp>
        <p:nvSpPr>
          <p:cNvPr id="3" name="Date Placeholder 2"/>
          <p:cNvSpPr>
            <a:spLocks noGrp="1"/>
          </p:cNvSpPr>
          <p:nvPr>
            <p:ph type="dt" idx="1"/>
          </p:nvPr>
        </p:nvSpPr>
        <p:spPr>
          <a:xfrm>
            <a:off x="3819870" y="0"/>
            <a:ext cx="2922270" cy="493792"/>
          </a:xfrm>
          <a:prstGeom prst="rect">
            <a:avLst/>
          </a:prstGeom>
        </p:spPr>
        <p:txBody>
          <a:bodyPr vert="horz" lIns="90864" tIns="45432" rIns="90864" bIns="45432" rtlCol="0"/>
          <a:lstStyle>
            <a:lvl1pPr algn="r">
              <a:defRPr sz="1200"/>
            </a:lvl1pPr>
          </a:lstStyle>
          <a:p>
            <a:fld id="{1BD83CA2-CBE1-4568-9363-21FEB14C30A9}" type="datetimeFigureOut">
              <a:rPr lang="en-US" smtClean="0"/>
              <a:pPr/>
              <a:t>7/26/2010</a:t>
            </a:fld>
            <a:endParaRPr lang="en-AU"/>
          </a:p>
        </p:txBody>
      </p:sp>
      <p:sp>
        <p:nvSpPr>
          <p:cNvPr id="4" name="Slide Image Placeholder 3"/>
          <p:cNvSpPr>
            <a:spLocks noGrp="1" noRot="1" noChangeAspect="1"/>
          </p:cNvSpPr>
          <p:nvPr>
            <p:ph type="sldImg" idx="2"/>
          </p:nvPr>
        </p:nvSpPr>
        <p:spPr>
          <a:xfrm>
            <a:off x="903288" y="741363"/>
            <a:ext cx="4937125" cy="3703637"/>
          </a:xfrm>
          <a:prstGeom prst="rect">
            <a:avLst/>
          </a:prstGeom>
          <a:noFill/>
          <a:ln w="12700">
            <a:solidFill>
              <a:prstClr val="black"/>
            </a:solidFill>
          </a:ln>
        </p:spPr>
        <p:txBody>
          <a:bodyPr vert="horz" lIns="90864" tIns="45432" rIns="90864" bIns="45432" rtlCol="0" anchor="ctr"/>
          <a:lstStyle/>
          <a:p>
            <a:endParaRPr lang="en-AU"/>
          </a:p>
        </p:txBody>
      </p:sp>
      <p:sp>
        <p:nvSpPr>
          <p:cNvPr id="5" name="Notes Placeholder 4"/>
          <p:cNvSpPr>
            <a:spLocks noGrp="1"/>
          </p:cNvSpPr>
          <p:nvPr>
            <p:ph type="body" sz="quarter" idx="3"/>
          </p:nvPr>
        </p:nvSpPr>
        <p:spPr>
          <a:xfrm>
            <a:off x="674370" y="4691023"/>
            <a:ext cx="5394960" cy="4444127"/>
          </a:xfrm>
          <a:prstGeom prst="rect">
            <a:avLst/>
          </a:prstGeom>
        </p:spPr>
        <p:txBody>
          <a:bodyPr vert="horz" lIns="90864" tIns="45432" rIns="90864" bIns="4543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80332"/>
            <a:ext cx="2922270" cy="493792"/>
          </a:xfrm>
          <a:prstGeom prst="rect">
            <a:avLst/>
          </a:prstGeom>
        </p:spPr>
        <p:txBody>
          <a:bodyPr vert="horz" lIns="90864" tIns="45432" rIns="90864" bIns="45432" rtlCol="0" anchor="b"/>
          <a:lstStyle>
            <a:lvl1pPr algn="l">
              <a:defRPr sz="1200"/>
            </a:lvl1pPr>
          </a:lstStyle>
          <a:p>
            <a:endParaRPr lang="en-AU"/>
          </a:p>
        </p:txBody>
      </p:sp>
      <p:sp>
        <p:nvSpPr>
          <p:cNvPr id="7" name="Slide Number Placeholder 6"/>
          <p:cNvSpPr>
            <a:spLocks noGrp="1"/>
          </p:cNvSpPr>
          <p:nvPr>
            <p:ph type="sldNum" sz="quarter" idx="5"/>
          </p:nvPr>
        </p:nvSpPr>
        <p:spPr>
          <a:xfrm>
            <a:off x="3819870" y="9380332"/>
            <a:ext cx="2922270" cy="493792"/>
          </a:xfrm>
          <a:prstGeom prst="rect">
            <a:avLst/>
          </a:prstGeom>
        </p:spPr>
        <p:txBody>
          <a:bodyPr vert="horz" lIns="90864" tIns="45432" rIns="90864" bIns="45432" rtlCol="0" anchor="b"/>
          <a:lstStyle>
            <a:lvl1pPr algn="r">
              <a:defRPr sz="1200"/>
            </a:lvl1pPr>
          </a:lstStyle>
          <a:p>
            <a:fld id="{07185082-B832-4D19-BE8E-623E6BB4A524}"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14</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16</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17</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18</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a:p>
            <a:endParaRPr lang="en-AU" baseline="0" dirty="0" smtClean="0"/>
          </a:p>
          <a:p>
            <a:endParaRPr lang="en-AU" baseline="0" dirty="0" smtClean="0"/>
          </a:p>
          <a:p>
            <a:endParaRPr lang="en-AU" b="1"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19</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a:p>
            <a:endParaRPr lang="en-AU" dirty="0" smtClean="0"/>
          </a:p>
        </p:txBody>
      </p:sp>
      <p:sp>
        <p:nvSpPr>
          <p:cNvPr id="4" name="Slide Number Placeholder 3"/>
          <p:cNvSpPr>
            <a:spLocks noGrp="1"/>
          </p:cNvSpPr>
          <p:nvPr>
            <p:ph type="sldNum" sz="quarter" idx="10"/>
          </p:nvPr>
        </p:nvSpPr>
        <p:spPr/>
        <p:txBody>
          <a:bodyPr/>
          <a:lstStyle/>
          <a:p>
            <a:fld id="{07185082-B832-4D19-BE8E-623E6BB4A524}" type="slidenum">
              <a:rPr lang="en-AU" smtClean="0"/>
              <a:pPr/>
              <a:t>21</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p:txBody>
      </p:sp>
      <p:sp>
        <p:nvSpPr>
          <p:cNvPr id="4" name="Slide Number Placeholder 3"/>
          <p:cNvSpPr>
            <a:spLocks noGrp="1"/>
          </p:cNvSpPr>
          <p:nvPr>
            <p:ph type="sldNum" sz="quarter" idx="10"/>
          </p:nvPr>
        </p:nvSpPr>
        <p:spPr/>
        <p:txBody>
          <a:bodyPr/>
          <a:lstStyle/>
          <a:p>
            <a:fld id="{07185082-B832-4D19-BE8E-623E6BB4A524}" type="slidenum">
              <a:rPr lang="en-AU" smtClean="0"/>
              <a:pPr/>
              <a:t>23</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25</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27</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29</a:t>
            </a:fld>
            <a:endParaRPr lang="en-A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30</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1"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31</a:t>
            </a:fld>
            <a:endParaRPr lang="en-A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32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So what is the ‘system’ that integrates</a:t>
            </a:r>
            <a:r>
              <a:rPr lang="en-AU" baseline="0" dirty="0" smtClean="0"/>
              <a:t> these five dimensions?  </a:t>
            </a:r>
          </a:p>
          <a:p>
            <a:r>
              <a:rPr lang="en-AU" dirty="0" smtClean="0"/>
              <a:t>What does this diagram</a:t>
            </a:r>
            <a:r>
              <a:rPr lang="en-AU" baseline="0" dirty="0" smtClean="0"/>
              <a:t> suggest about how the five dimensions fit together?</a:t>
            </a:r>
          </a:p>
          <a:p>
            <a:r>
              <a:rPr lang="en-AU" baseline="0" dirty="0" smtClean="0"/>
              <a:t>What is common about the dimensions outside the circles?  Inside the circles?</a:t>
            </a:r>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7185082-B832-4D19-BE8E-623E6BB4A524}"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9211414-2B88-456E-A0ED-F726C2E93C01}" type="datetimeFigureOut">
              <a:rPr lang="en-US" smtClean="0"/>
              <a:pPr/>
              <a:t>7/26/2010</a:t>
            </a:fld>
            <a:endParaRPr lang="en-AU"/>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BEED77B-C49A-41CD-B140-69E528D69A2C}"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F9211414-2B88-456E-A0ED-F726C2E93C01}" type="datetimeFigureOut">
              <a:rPr lang="en-US" smtClean="0"/>
              <a:pPr/>
              <a:t>7/26/2010</a:t>
            </a:fld>
            <a:endParaRPr lang="en-AU"/>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BEED77B-C49A-41CD-B140-69E528D69A2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9211414-2B88-456E-A0ED-F726C2E93C01}" type="datetimeFigureOut">
              <a:rPr lang="en-US" smtClean="0"/>
              <a:pPr/>
              <a:t>7/26/2010</a:t>
            </a:fld>
            <a:endParaRPr lang="en-AU"/>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BEED77B-C49A-41CD-B140-69E528D69A2C}"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F9211414-2B88-456E-A0ED-F726C2E93C01}" type="datetimeFigureOut">
              <a:rPr lang="en-US" smtClean="0"/>
              <a:pPr/>
              <a:t>7/26/2010</a:t>
            </a:fld>
            <a:endParaRPr lang="en-AU"/>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a:p>
        </p:txBody>
      </p:sp>
      <p:sp>
        <p:nvSpPr>
          <p:cNvPr id="4" name="Slide Number Placeholder 3"/>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BEED77B-C49A-41CD-B140-69E528D69A2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F9211414-2B88-456E-A0ED-F726C2E93C01}" type="datetimeFigureOut">
              <a:rPr lang="en-US" smtClean="0"/>
              <a:pPr/>
              <a:t>7/26/2010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BEED77B-C49A-41CD-B140-69E528D69A2C}" type="slidenum">
              <a:rPr lang="en-AU" smtClean="0"/>
              <a:pPr/>
              <a:t>‹#›</a:t>
            </a:fld>
            <a:endParaRPr lang="en-AU"/>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9211414-2B88-456E-A0ED-F726C2E93C01}" type="datetimeFigureOut">
              <a:rPr lang="en-US" smtClean="0"/>
              <a:pPr/>
              <a:t>7/26/2010</a:t>
            </a:fld>
            <a:endParaRPr lang="en-AU"/>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BEED77B-C49A-41CD-B140-69E528D69A2C}"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Dimensions of Learning Overview 1: Introduction</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71802" y="285728"/>
            <a:ext cx="6072198" cy="3824294"/>
          </a:xfrm>
        </p:spPr>
        <p:txBody>
          <a:bodyPr>
            <a:normAutofit/>
          </a:bodyPr>
          <a:lstStyle/>
          <a:p>
            <a:r>
              <a:rPr lang="en-AU" dirty="0" smtClean="0"/>
              <a:t>Dimensions of Learning Overview 2:  Dimensions 1 and 5</a:t>
            </a:r>
            <a:endParaRPr lang="en-AU" dirty="0"/>
          </a:p>
        </p:txBody>
      </p:sp>
      <p:sp>
        <p:nvSpPr>
          <p:cNvPr id="3" name="Subtitle 2"/>
          <p:cNvSpPr>
            <a:spLocks noGrp="1"/>
          </p:cNvSpPr>
          <p:nvPr>
            <p:ph type="subTitle" idx="1"/>
          </p:nvPr>
        </p:nvSpPr>
        <p:spPr>
          <a:xfrm>
            <a:off x="3354442" y="4286256"/>
            <a:ext cx="5114778" cy="714380"/>
          </a:xfrm>
        </p:spPr>
        <p:txBody>
          <a:bodyPr/>
          <a:lstStyle/>
          <a:p>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Why Start with Dimensions 1 and 5?</a:t>
            </a:r>
            <a:endParaRPr lang="en-AU" dirty="0"/>
          </a:p>
        </p:txBody>
      </p:sp>
      <p:pic>
        <p:nvPicPr>
          <p:cNvPr id="4" name="Content Placeholder 3" descr="Dimensionsmodel"/>
          <p:cNvPicPr>
            <a:picLocks noGrp="1" noChangeAspect="1" noChangeArrowheads="1"/>
          </p:cNvPicPr>
          <p:nvPr>
            <p:ph idx="1"/>
          </p:nvPr>
        </p:nvPicPr>
        <p:blipFill>
          <a:blip r:embed="rId3" cstate="print"/>
          <a:stretch>
            <a:fillRect/>
          </a:stretch>
        </p:blipFill>
        <p:spPr bwMode="auto">
          <a:xfrm>
            <a:off x="1157543" y="1609725"/>
            <a:ext cx="5838313" cy="4846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1:  </a:t>
            </a:r>
            <a:br>
              <a:rPr lang="en-AU" dirty="0" smtClean="0"/>
            </a:br>
            <a:r>
              <a:rPr lang="en-AU" dirty="0" smtClean="0"/>
              <a:t>Attitudes and Perceptions</a:t>
            </a:r>
            <a:endParaRPr lang="en-AU" dirty="0"/>
          </a:p>
        </p:txBody>
      </p:sp>
      <p:sp>
        <p:nvSpPr>
          <p:cNvPr id="5" name="TextBox 4"/>
          <p:cNvSpPr txBox="1"/>
          <p:nvPr/>
        </p:nvSpPr>
        <p:spPr>
          <a:xfrm>
            <a:off x="285720" y="1714488"/>
            <a:ext cx="7500990" cy="4139595"/>
          </a:xfrm>
          <a:prstGeom prst="rect">
            <a:avLst/>
          </a:prstGeom>
          <a:noFill/>
        </p:spPr>
        <p:txBody>
          <a:bodyPr wrap="square" rtlCol="0">
            <a:spAutoFit/>
          </a:bodyPr>
          <a:lstStyle/>
          <a:p>
            <a:r>
              <a:rPr lang="en-AU" sz="1100" b="1" dirty="0" err="1" smtClean="0"/>
              <a:t>Marzano</a:t>
            </a:r>
            <a:r>
              <a:rPr lang="en-AU" sz="1100" b="1" dirty="0" smtClean="0"/>
              <a:t> (1997)  (pp 13-42)</a:t>
            </a:r>
          </a:p>
          <a:p>
            <a:pPr algn="ctr"/>
            <a:r>
              <a:rPr lang="en-AU" sz="3600" b="1" dirty="0" smtClean="0"/>
              <a:t>Two Areas</a:t>
            </a:r>
          </a:p>
          <a:p>
            <a:endParaRPr lang="en-AU" dirty="0" smtClean="0"/>
          </a:p>
          <a:p>
            <a:r>
              <a:rPr lang="en-AU" dirty="0" smtClean="0"/>
              <a:t>1.  Helping Students Develop Positive Attitudes and Perceptions about </a:t>
            </a:r>
            <a:r>
              <a:rPr lang="en-AU" b="1" u="sng" dirty="0" smtClean="0"/>
              <a:t>Classroom Climate</a:t>
            </a:r>
          </a:p>
          <a:p>
            <a:pPr marL="342900" indent="-342900">
              <a:buFont typeface="Arial" pitchFamily="34" charset="0"/>
              <a:buChar char="•"/>
            </a:pPr>
            <a:r>
              <a:rPr lang="en-AU" dirty="0" smtClean="0"/>
              <a:t>Feel accepted by Teachers and Peers</a:t>
            </a:r>
          </a:p>
          <a:p>
            <a:pPr marL="342900" indent="-342900">
              <a:buFont typeface="Arial" pitchFamily="34" charset="0"/>
              <a:buChar char="•"/>
            </a:pPr>
            <a:r>
              <a:rPr lang="en-AU" dirty="0" smtClean="0"/>
              <a:t>Experience a Sense of Comfort and Order</a:t>
            </a:r>
          </a:p>
          <a:p>
            <a:endParaRPr lang="en-AU" dirty="0" smtClean="0"/>
          </a:p>
          <a:p>
            <a:r>
              <a:rPr lang="en-AU" dirty="0" smtClean="0"/>
              <a:t>2.  Helping Students Develop Positive Attitudes and Perceptions about </a:t>
            </a:r>
            <a:r>
              <a:rPr lang="en-AU" b="1" u="sng" dirty="0" smtClean="0"/>
              <a:t>Classroom Tasks</a:t>
            </a:r>
          </a:p>
          <a:p>
            <a:pPr marL="342900" indent="-342900">
              <a:buFont typeface="Arial" pitchFamily="34" charset="0"/>
              <a:buChar char="•"/>
            </a:pPr>
            <a:r>
              <a:rPr lang="en-AU" dirty="0" smtClean="0"/>
              <a:t>Perceive Tasks as Valuable and Interesting</a:t>
            </a:r>
          </a:p>
          <a:p>
            <a:pPr marL="342900" indent="-342900">
              <a:buFont typeface="Arial" pitchFamily="34" charset="0"/>
              <a:buChar char="•"/>
            </a:pPr>
            <a:r>
              <a:rPr lang="en-AU" dirty="0" smtClean="0"/>
              <a:t>Believe they have the Ability and Resources to Complete Tasks</a:t>
            </a:r>
          </a:p>
          <a:p>
            <a:pPr marL="342900" indent="-342900">
              <a:buFont typeface="Arial" pitchFamily="34" charset="0"/>
              <a:buChar char="•"/>
            </a:pPr>
            <a:r>
              <a:rPr lang="en-AU" dirty="0" smtClean="0"/>
              <a:t>Understand and be Clear about Tasks</a:t>
            </a:r>
          </a:p>
          <a:p>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Dimension 1:  Rotating Papers</a:t>
            </a:r>
            <a:endParaRPr lang="en-AU" dirty="0"/>
          </a:p>
        </p:txBody>
      </p:sp>
      <p:sp>
        <p:nvSpPr>
          <p:cNvPr id="3" name="Content Placeholder 2"/>
          <p:cNvSpPr>
            <a:spLocks noGrp="1"/>
          </p:cNvSpPr>
          <p:nvPr>
            <p:ph idx="1"/>
          </p:nvPr>
        </p:nvSpPr>
        <p:spPr/>
        <p:txBody>
          <a:bodyPr>
            <a:normAutofit lnSpcReduction="10000"/>
          </a:bodyPr>
          <a:lstStyle/>
          <a:p>
            <a:pPr algn="ctr">
              <a:lnSpc>
                <a:spcPct val="90000"/>
              </a:lnSpc>
              <a:buNone/>
            </a:pPr>
            <a:r>
              <a:rPr lang="en-AU" b="1" dirty="0" smtClean="0"/>
              <a:t>Work in 4 groups on one sheet at a time</a:t>
            </a:r>
          </a:p>
          <a:p>
            <a:pPr algn="ctr">
              <a:lnSpc>
                <a:spcPct val="90000"/>
              </a:lnSpc>
              <a:buNone/>
            </a:pPr>
            <a:endParaRPr lang="en-AU" b="1" dirty="0" smtClean="0"/>
          </a:p>
          <a:p>
            <a:pPr marL="514350" indent="-514350">
              <a:lnSpc>
                <a:spcPct val="90000"/>
              </a:lnSpc>
              <a:buAutoNum type="arabicPeriod"/>
            </a:pPr>
            <a:r>
              <a:rPr lang="en-AU" sz="1800" dirty="0" smtClean="0"/>
              <a:t>Feel accepted by teachers and peers</a:t>
            </a:r>
          </a:p>
          <a:p>
            <a:pPr marL="514350" indent="-514350">
              <a:lnSpc>
                <a:spcPct val="90000"/>
              </a:lnSpc>
              <a:buAutoNum type="arabicPeriod"/>
            </a:pPr>
            <a:r>
              <a:rPr lang="en-AU" sz="1800" b="0" dirty="0" smtClean="0"/>
              <a:t>Experience a sense of comfort and order</a:t>
            </a:r>
          </a:p>
          <a:p>
            <a:pPr marL="514350" indent="-514350">
              <a:lnSpc>
                <a:spcPct val="90000"/>
              </a:lnSpc>
              <a:buAutoNum type="arabicPeriod"/>
            </a:pPr>
            <a:r>
              <a:rPr lang="en-AU" sz="1800" dirty="0" smtClean="0"/>
              <a:t>Develop positive attitudes about classroom tasks</a:t>
            </a:r>
          </a:p>
          <a:p>
            <a:pPr marL="514350" indent="-514350">
              <a:lnSpc>
                <a:spcPct val="90000"/>
              </a:lnSpc>
              <a:buAutoNum type="arabicPeriod"/>
            </a:pPr>
            <a:r>
              <a:rPr lang="en-AU" sz="1800" b="0" dirty="0" smtClean="0"/>
              <a:t>Believe they have the ability and resources to complete tasks</a:t>
            </a:r>
          </a:p>
          <a:p>
            <a:pPr marL="514350" indent="-514350">
              <a:lnSpc>
                <a:spcPct val="90000"/>
              </a:lnSpc>
              <a:buAutoNum type="arabicPeriod"/>
            </a:pPr>
            <a:endParaRPr lang="en-AU" dirty="0" smtClean="0"/>
          </a:p>
          <a:p>
            <a:pPr marL="514350" indent="-514350">
              <a:lnSpc>
                <a:spcPct val="90000"/>
              </a:lnSpc>
            </a:pPr>
            <a:r>
              <a:rPr lang="en-AU" dirty="0" smtClean="0"/>
              <a:t>Brainstorm activities that would work towards achieving the aim:  use info from the text and your own experience (5 min)</a:t>
            </a:r>
          </a:p>
          <a:p>
            <a:pPr marL="514350" indent="-514350">
              <a:lnSpc>
                <a:spcPct val="90000"/>
              </a:lnSpc>
              <a:buNone/>
            </a:pPr>
            <a:endParaRPr lang="en-AU" dirty="0" smtClean="0"/>
          </a:p>
          <a:p>
            <a:pPr marL="514350" indent="-514350">
              <a:lnSpc>
                <a:spcPct val="90000"/>
              </a:lnSpc>
            </a:pPr>
            <a:r>
              <a:rPr lang="en-AU" b="0" dirty="0" smtClean="0"/>
              <a:t>Each new sheet:  read responses and add your thoughts (2 min)</a:t>
            </a:r>
          </a:p>
          <a:p>
            <a:pPr marL="514350" indent="-514350">
              <a:lnSpc>
                <a:spcPct val="90000"/>
              </a:lnSpc>
              <a:buAutoNum type="arabicPeriod"/>
            </a:pPr>
            <a:endParaRPr lang="en-AU" b="0" dirty="0" smtClean="0"/>
          </a:p>
          <a:p>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7242048" cy="500066"/>
          </a:xfrm>
        </p:spPr>
        <p:txBody>
          <a:bodyPr>
            <a:normAutofit fontScale="90000"/>
          </a:bodyPr>
          <a:lstStyle/>
          <a:p>
            <a:pPr algn="ctr"/>
            <a:r>
              <a:rPr lang="en-AU" dirty="0" smtClean="0"/>
              <a:t>Dimension 5:  Habits of Mind</a:t>
            </a:r>
            <a:endParaRPr lang="en-AU" dirty="0"/>
          </a:p>
        </p:txBody>
      </p:sp>
      <p:sp>
        <p:nvSpPr>
          <p:cNvPr id="3" name="Content Placeholder 2"/>
          <p:cNvSpPr>
            <a:spLocks noGrp="1"/>
          </p:cNvSpPr>
          <p:nvPr>
            <p:ph sz="half" idx="1"/>
          </p:nvPr>
        </p:nvSpPr>
        <p:spPr>
          <a:xfrm>
            <a:off x="571472" y="2000240"/>
            <a:ext cx="1785950" cy="4525963"/>
          </a:xfrm>
        </p:spPr>
        <p:txBody>
          <a:bodyPr>
            <a:normAutofit lnSpcReduction="10000"/>
          </a:bodyPr>
          <a:lstStyle/>
          <a:p>
            <a:pPr>
              <a:buNone/>
            </a:pPr>
            <a:r>
              <a:rPr lang="en-AU" sz="1800" b="1" dirty="0" smtClean="0"/>
              <a:t>Critical Thinking</a:t>
            </a:r>
          </a:p>
          <a:p>
            <a:r>
              <a:rPr lang="en-AU" sz="1800" dirty="0" smtClean="0"/>
              <a:t>Accuracy</a:t>
            </a:r>
          </a:p>
          <a:p>
            <a:r>
              <a:rPr lang="en-AU" sz="1800" dirty="0" smtClean="0"/>
              <a:t>Clarity</a:t>
            </a:r>
          </a:p>
          <a:p>
            <a:r>
              <a:rPr lang="en-AU" sz="1800" dirty="0" smtClean="0"/>
              <a:t>Open mindedness</a:t>
            </a:r>
          </a:p>
          <a:p>
            <a:r>
              <a:rPr lang="en-AU" sz="1800" dirty="0" smtClean="0"/>
              <a:t>Restraining impulsivity</a:t>
            </a:r>
          </a:p>
          <a:p>
            <a:r>
              <a:rPr lang="en-AU" sz="1800" dirty="0" smtClean="0"/>
              <a:t>Taking a position when warranted</a:t>
            </a:r>
          </a:p>
          <a:p>
            <a:r>
              <a:rPr lang="en-AU" sz="1800" dirty="0" smtClean="0"/>
              <a:t>Responding appropriately  to others</a:t>
            </a:r>
          </a:p>
        </p:txBody>
      </p:sp>
      <p:sp>
        <p:nvSpPr>
          <p:cNvPr id="6" name="Content Placeholder 2"/>
          <p:cNvSpPr txBox="1">
            <a:spLocks/>
          </p:cNvSpPr>
          <p:nvPr/>
        </p:nvSpPr>
        <p:spPr>
          <a:xfrm>
            <a:off x="5572132" y="2071678"/>
            <a:ext cx="2043098" cy="4525963"/>
          </a:xfrm>
          <a:prstGeom prst="rect">
            <a:avLst/>
          </a:prstGeom>
        </p:spPr>
        <p:txBody>
          <a:bodyPr vert="horz" anchor="t">
            <a:noAutofit/>
          </a:bodyPr>
          <a:lstStyle/>
          <a:p>
            <a:pPr marL="274320" marR="0" lvl="0" indent="-274320"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b="1" i="0" strike="noStrike" kern="1200" cap="none" spc="0" normalizeH="0" baseline="0" noProof="0" dirty="0" smtClean="0">
                <a:ln>
                  <a:noFill/>
                </a:ln>
                <a:solidFill>
                  <a:schemeClr val="tx1"/>
                </a:solidFill>
                <a:effectLst/>
                <a:uLnTx/>
                <a:uFillTx/>
                <a:latin typeface="+mn-lt"/>
                <a:ea typeface="+mn-ea"/>
                <a:cs typeface="+mn-cs"/>
              </a:rPr>
              <a:t>Self-Regulated Thinking</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b="0" i="0" u="none" strike="noStrike" kern="1200" cap="none" spc="0" normalizeH="0" baseline="0" noProof="0" dirty="0" smtClean="0">
                <a:ln>
                  <a:noFill/>
                </a:ln>
                <a:solidFill>
                  <a:schemeClr val="tx1"/>
                </a:solidFill>
                <a:effectLst/>
                <a:uLnTx/>
                <a:uFillTx/>
                <a:latin typeface="+mn-lt"/>
                <a:ea typeface="+mn-ea"/>
                <a:cs typeface="+mn-cs"/>
              </a:rPr>
              <a:t>Monitoring own thinking</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lang="en-AU" dirty="0" smtClean="0"/>
              <a:t>Plan appropriately</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lang="en-AU" dirty="0" smtClean="0"/>
              <a:t>Identify and use necessary resources</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b="0" i="0" u="none" strike="noStrike" kern="1200" cap="none" spc="0" normalizeH="0" baseline="0" noProof="0" dirty="0" smtClean="0">
                <a:ln>
                  <a:noFill/>
                </a:ln>
                <a:solidFill>
                  <a:schemeClr val="tx1"/>
                </a:solidFill>
                <a:effectLst/>
                <a:uLnTx/>
                <a:uFillTx/>
                <a:latin typeface="+mn-lt"/>
                <a:ea typeface="+mn-ea"/>
                <a:cs typeface="+mn-cs"/>
              </a:rPr>
              <a:t>Respond</a:t>
            </a:r>
            <a:r>
              <a:rPr kumimoji="0" lang="en-AU" b="0" i="0" u="none" strike="noStrike" kern="1200" cap="none" spc="0" normalizeH="0" noProof="0" dirty="0" smtClean="0">
                <a:ln>
                  <a:noFill/>
                </a:ln>
                <a:solidFill>
                  <a:schemeClr val="tx1"/>
                </a:solidFill>
                <a:effectLst/>
                <a:uLnTx/>
                <a:uFillTx/>
                <a:latin typeface="+mn-lt"/>
                <a:ea typeface="+mn-ea"/>
                <a:cs typeface="+mn-cs"/>
              </a:rPr>
              <a:t> appropriately to feedback</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lang="en-AU" baseline="0" dirty="0" smtClean="0"/>
              <a:t>Evaluate</a:t>
            </a:r>
            <a:r>
              <a:rPr lang="en-AU" dirty="0" smtClean="0"/>
              <a:t> effectiveness of your actions</a:t>
            </a:r>
            <a:endParaRPr kumimoji="0" lang="en-AU"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AU"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3000364" y="2071678"/>
            <a:ext cx="2043098" cy="4525963"/>
          </a:xfrm>
          <a:prstGeom prst="rect">
            <a:avLst/>
          </a:prstGeom>
        </p:spPr>
        <p:txBody>
          <a:bodyPr vert="horz" anchor="t">
            <a:normAutofit fontScale="92500" lnSpcReduction="10000"/>
          </a:bodyPr>
          <a:lstStyle/>
          <a:p>
            <a:pPr marL="274320" marR="0" lvl="0" indent="-274320"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100" b="1" i="0" strike="noStrike" kern="1200" cap="none" spc="0" normalizeH="0" baseline="0" noProof="0" dirty="0" smtClean="0">
                <a:ln>
                  <a:noFill/>
                </a:ln>
                <a:solidFill>
                  <a:schemeClr val="tx1"/>
                </a:solidFill>
                <a:effectLst/>
                <a:uLnTx/>
                <a:uFillTx/>
                <a:latin typeface="+mn-lt"/>
                <a:ea typeface="+mn-ea"/>
                <a:cs typeface="+mn-cs"/>
              </a:rPr>
              <a:t>Creative Thinking</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Perseverance</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Pushing the limits of knowledge and abilities</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Developing own standards of evaluation</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AU" sz="2100" b="0" i="0" u="none" strike="noStrike" kern="1200" cap="none" spc="0" normalizeH="0" baseline="0" noProof="0" dirty="0" smtClean="0">
                <a:ln>
                  <a:noFill/>
                </a:ln>
                <a:solidFill>
                  <a:schemeClr val="tx1"/>
                </a:solidFill>
                <a:effectLst/>
                <a:uLnTx/>
                <a:uFillTx/>
                <a:latin typeface="+mn-lt"/>
                <a:ea typeface="+mn-ea"/>
                <a:cs typeface="+mn-cs"/>
              </a:rPr>
              <a:t>Developing unconventional ways of viewing a situation</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en-AU"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500034" y="1142984"/>
            <a:ext cx="6500858" cy="692497"/>
          </a:xfrm>
          <a:prstGeom prst="rect">
            <a:avLst/>
          </a:prstGeom>
          <a:noFill/>
        </p:spPr>
        <p:txBody>
          <a:bodyPr wrap="square" rtlCol="0">
            <a:spAutoFit/>
          </a:bodyPr>
          <a:lstStyle/>
          <a:p>
            <a:pPr algn="ctr"/>
            <a:r>
              <a:rPr lang="en-AU" sz="2800" b="1" dirty="0" smtClean="0"/>
              <a:t>Three Areas</a:t>
            </a:r>
          </a:p>
          <a:p>
            <a:pPr algn="ctr"/>
            <a:r>
              <a:rPr lang="en-AU" sz="1100" b="1" dirty="0" err="1" smtClean="0"/>
              <a:t>Marzano</a:t>
            </a:r>
            <a:r>
              <a:rPr lang="en-AU" sz="1100" b="1" dirty="0" smtClean="0"/>
              <a:t> (1997) pp 261-297</a:t>
            </a:r>
            <a:endParaRPr lang="en-AU" sz="11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Dimension 5: Pair Work</a:t>
            </a:r>
            <a:endParaRPr lang="en-AU" dirty="0"/>
          </a:p>
        </p:txBody>
      </p:sp>
      <p:sp>
        <p:nvSpPr>
          <p:cNvPr id="3" name="Content Placeholder 2"/>
          <p:cNvSpPr>
            <a:spLocks noGrp="1"/>
          </p:cNvSpPr>
          <p:nvPr>
            <p:ph idx="1"/>
          </p:nvPr>
        </p:nvSpPr>
        <p:spPr/>
        <p:txBody>
          <a:bodyPr>
            <a:normAutofit lnSpcReduction="10000"/>
          </a:bodyPr>
          <a:lstStyle/>
          <a:p>
            <a:r>
              <a:rPr lang="en-AU" dirty="0" smtClean="0"/>
              <a:t>Identify a behaviour in class that stops some/all students learning effectively.  Discuss the behaviour with partner.  Listen carefully to each other.</a:t>
            </a:r>
          </a:p>
          <a:p>
            <a:r>
              <a:rPr lang="en-AU" dirty="0" smtClean="0"/>
              <a:t>Match blocking behaviours to the corresponding habit(s)s of mind in the text</a:t>
            </a:r>
          </a:p>
          <a:p>
            <a:r>
              <a:rPr lang="en-AU" dirty="0" smtClean="0"/>
              <a:t>Think of a story/film character who displays one of the habits you want to see developed by the class</a:t>
            </a:r>
          </a:p>
          <a:p>
            <a:r>
              <a:rPr lang="en-AU" dirty="0" smtClean="0"/>
              <a:t>Build bones of a unit of work based on that character and their demonstration of the habit of mind you want to develop</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Three Minute Pause (Dim 1)</a:t>
            </a:r>
            <a:endParaRPr lang="en-AU" dirty="0"/>
          </a:p>
        </p:txBody>
      </p:sp>
      <p:sp>
        <p:nvSpPr>
          <p:cNvPr id="3" name="Content Placeholder 2"/>
          <p:cNvSpPr>
            <a:spLocks noGrp="1"/>
          </p:cNvSpPr>
          <p:nvPr>
            <p:ph idx="1"/>
          </p:nvPr>
        </p:nvSpPr>
        <p:spPr/>
        <p:txBody>
          <a:bodyPr/>
          <a:lstStyle/>
          <a:p>
            <a:pPr marL="514350" indent="-514350">
              <a:buNone/>
            </a:pPr>
            <a:r>
              <a:rPr lang="en-AU" dirty="0" smtClean="0"/>
              <a:t>Take 3 minutes to stop and think about what you’ve learnt about Dimensions 1 and 5</a:t>
            </a:r>
          </a:p>
          <a:p>
            <a:pPr marL="514350" indent="-514350">
              <a:buNone/>
            </a:pPr>
            <a:endParaRPr lang="en-AU" dirty="0" smtClean="0"/>
          </a:p>
          <a:p>
            <a:pPr marL="514350" indent="-514350"/>
            <a:r>
              <a:rPr lang="en-AU" dirty="0" smtClean="0"/>
              <a:t>I enjoyed . . .</a:t>
            </a:r>
          </a:p>
          <a:p>
            <a:pPr marL="514350" indent="-514350"/>
            <a:r>
              <a:rPr lang="en-AU" dirty="0" smtClean="0"/>
              <a:t>I was surprised by . . . </a:t>
            </a:r>
          </a:p>
          <a:p>
            <a:pPr marL="514350" indent="-514350"/>
            <a:r>
              <a:rPr lang="en-AU" dirty="0" smtClean="0"/>
              <a:t>I was challenged . . .</a:t>
            </a:r>
          </a:p>
          <a:p>
            <a:pPr marL="514350" indent="-514350"/>
            <a:r>
              <a:rPr lang="en-AU" dirty="0" smtClean="0"/>
              <a:t>I’m not sure I . . . </a:t>
            </a:r>
          </a:p>
          <a:p>
            <a:pPr marL="514350" indent="-514350"/>
            <a:r>
              <a:rPr lang="en-AU" dirty="0" smtClean="0"/>
              <a:t>One thing I learnt . . . </a:t>
            </a:r>
          </a:p>
          <a:p>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Dimensions of Learning Overview 3: Dimensions 2, 3, 4</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3200" dirty="0" smtClean="0"/>
              <a:t>1and 5: BACKGROUND BEHAVIOURS</a:t>
            </a:r>
            <a:br>
              <a:rPr lang="en-AU" sz="3200" dirty="0" smtClean="0"/>
            </a:br>
            <a:r>
              <a:rPr lang="en-AU" sz="3200" dirty="0" smtClean="0"/>
              <a:t>2,3,5: LEARNING JOURNEY</a:t>
            </a:r>
            <a:endParaRPr lang="en-AU" sz="3200" dirty="0"/>
          </a:p>
        </p:txBody>
      </p:sp>
      <p:pic>
        <p:nvPicPr>
          <p:cNvPr id="4" name="Content Placeholder 3" descr="Dimensionsmodel"/>
          <p:cNvPicPr>
            <a:picLocks noGrp="1" noChangeAspect="1" noChangeArrowheads="1"/>
          </p:cNvPicPr>
          <p:nvPr>
            <p:ph idx="1"/>
          </p:nvPr>
        </p:nvPicPr>
        <p:blipFill>
          <a:blip r:embed="rId3" cstate="print"/>
          <a:stretch>
            <a:fillRect/>
          </a:stretch>
        </p:blipFill>
        <p:spPr bwMode="auto">
          <a:xfrm>
            <a:off x="1157543" y="1609725"/>
            <a:ext cx="5838313" cy="4846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2: Acquire and Integrate Knowledge</a:t>
            </a:r>
            <a:endParaRPr lang="en-AU" dirty="0"/>
          </a:p>
        </p:txBody>
      </p:sp>
      <p:sp>
        <p:nvSpPr>
          <p:cNvPr id="3" name="Content Placeholder 2"/>
          <p:cNvSpPr>
            <a:spLocks noGrp="1"/>
          </p:cNvSpPr>
          <p:nvPr>
            <p:ph idx="1"/>
          </p:nvPr>
        </p:nvSpPr>
        <p:spPr>
          <a:xfrm>
            <a:off x="4286248" y="1571612"/>
            <a:ext cx="2900354" cy="4846320"/>
          </a:xfrm>
        </p:spPr>
        <p:txBody>
          <a:bodyPr>
            <a:normAutofit/>
          </a:bodyPr>
          <a:lstStyle/>
          <a:p>
            <a:pPr algn="ctr">
              <a:buNone/>
            </a:pPr>
            <a:r>
              <a:rPr lang="en-AU" sz="1800" b="1" u="sng" dirty="0" smtClean="0"/>
              <a:t>Examples</a:t>
            </a:r>
          </a:p>
          <a:p>
            <a:r>
              <a:rPr lang="en-AU" sz="1100" i="1" dirty="0" smtClean="0"/>
              <a:t>Add and subtract</a:t>
            </a:r>
          </a:p>
          <a:p>
            <a:r>
              <a:rPr lang="en-AU" sz="1100" i="1" dirty="0" smtClean="0"/>
              <a:t>Write a paragraph</a:t>
            </a:r>
          </a:p>
          <a:p>
            <a:r>
              <a:rPr lang="en-AU" sz="1100" i="1" dirty="0" smtClean="0"/>
              <a:t>An amoeba</a:t>
            </a:r>
          </a:p>
          <a:p>
            <a:r>
              <a:rPr lang="en-AU" sz="1100" i="1" dirty="0" smtClean="0"/>
              <a:t>The conventions of punctuation</a:t>
            </a:r>
          </a:p>
          <a:p>
            <a:r>
              <a:rPr lang="en-AU" sz="1100" i="1" dirty="0" smtClean="0"/>
              <a:t>When oppression meets resistance, conflict results</a:t>
            </a:r>
          </a:p>
          <a:p>
            <a:r>
              <a:rPr lang="en-AU" sz="1100" i="1" dirty="0" smtClean="0"/>
              <a:t>Set up an experiment</a:t>
            </a:r>
          </a:p>
          <a:p>
            <a:r>
              <a:rPr lang="en-AU" sz="1100" i="1" dirty="0" smtClean="0"/>
              <a:t>Read music</a:t>
            </a:r>
          </a:p>
          <a:p>
            <a:r>
              <a:rPr lang="en-AU" sz="1100" i="1" dirty="0" smtClean="0"/>
              <a:t>The rules of basketball</a:t>
            </a:r>
          </a:p>
          <a:p>
            <a:r>
              <a:rPr lang="en-AU" sz="1100" i="1" dirty="0" smtClean="0"/>
              <a:t>Shoot free throws</a:t>
            </a:r>
          </a:p>
          <a:p>
            <a:r>
              <a:rPr lang="en-AU" sz="1100" i="1" dirty="0" smtClean="0"/>
              <a:t>A numerator</a:t>
            </a:r>
          </a:p>
          <a:p>
            <a:r>
              <a:rPr lang="en-AU" sz="1100" i="1" dirty="0" smtClean="0"/>
              <a:t>Democracy</a:t>
            </a:r>
          </a:p>
          <a:p>
            <a:pPr>
              <a:buNone/>
            </a:pPr>
            <a:endParaRPr lang="en-AU" sz="4400" b="1" dirty="0" smtClean="0"/>
          </a:p>
          <a:p>
            <a:pPr>
              <a:buNone/>
            </a:pPr>
            <a:endParaRPr lang="en-AU" sz="4400" b="1" dirty="0" smtClean="0"/>
          </a:p>
        </p:txBody>
      </p:sp>
      <p:sp>
        <p:nvSpPr>
          <p:cNvPr id="4" name="Content Placeholder 2"/>
          <p:cNvSpPr txBox="1">
            <a:spLocks/>
          </p:cNvSpPr>
          <p:nvPr/>
        </p:nvSpPr>
        <p:spPr>
          <a:xfrm>
            <a:off x="857224" y="1714488"/>
            <a:ext cx="2900354" cy="484632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600" b="1" i="0" u="none" strike="noStrike" kern="1200" cap="none" spc="0" normalizeH="0" baseline="0" noProof="0" dirty="0" smtClean="0">
                <a:ln>
                  <a:noFill/>
                </a:ln>
                <a:solidFill>
                  <a:schemeClr val="tx1"/>
                </a:solidFill>
                <a:effectLst/>
                <a:uLnTx/>
                <a:uFillTx/>
                <a:latin typeface="+mn-lt"/>
                <a:ea typeface="+mn-ea"/>
                <a:cs typeface="+mn-cs"/>
              </a:rPr>
              <a:t> </a:t>
            </a:r>
            <a:r>
              <a:rPr kumimoji="0" lang="en-AU" sz="2000" b="1" i="0" u="none" strike="noStrike" kern="1200" cap="none" spc="0" normalizeH="0" baseline="0" noProof="0" dirty="0" smtClean="0">
                <a:ln>
                  <a:noFill/>
                </a:ln>
                <a:solidFill>
                  <a:schemeClr val="tx1"/>
                </a:solidFill>
                <a:effectLst/>
                <a:uLnTx/>
                <a:uFillTx/>
                <a:latin typeface="+mn-lt"/>
                <a:ea typeface="+mn-ea"/>
                <a:cs typeface="+mn-cs"/>
              </a:rPr>
              <a:t>Declarative Knowledge</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000" b="0" i="0" u="none" strike="noStrike" kern="1200" cap="none" spc="0" normalizeH="0" baseline="0" noProof="0" dirty="0" smtClean="0">
                <a:ln>
                  <a:noFill/>
                </a:ln>
                <a:solidFill>
                  <a:schemeClr val="tx1"/>
                </a:solidFill>
                <a:effectLst/>
                <a:uLnTx/>
                <a:uFillTx/>
                <a:latin typeface="+mn-lt"/>
                <a:ea typeface="+mn-ea"/>
                <a:cs typeface="+mn-cs"/>
              </a:rPr>
              <a:t>Content or information, facts and concepts: things students know or understand</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AU" sz="2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000" b="1" i="0" u="none" strike="noStrike" kern="1200" cap="none" spc="0" normalizeH="0" baseline="0" noProof="0" dirty="0" smtClean="0">
                <a:ln>
                  <a:noFill/>
                </a:ln>
                <a:solidFill>
                  <a:schemeClr val="tx1"/>
                </a:solidFill>
                <a:effectLst/>
                <a:uLnTx/>
                <a:uFillTx/>
                <a:latin typeface="+mn-lt"/>
                <a:ea typeface="+mn-ea"/>
                <a:cs typeface="+mn-cs"/>
              </a:rPr>
              <a:t>Procedural Knowledge </a:t>
            </a: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en-AU" sz="2000" b="0" i="0" u="none" strike="noStrike" kern="1200" cap="none" spc="0" normalizeH="0" baseline="0" noProof="0" dirty="0" smtClean="0">
                <a:ln>
                  <a:noFill/>
                </a:ln>
                <a:solidFill>
                  <a:schemeClr val="tx1"/>
                </a:solidFill>
                <a:effectLst/>
                <a:uLnTx/>
                <a:uFillTx/>
                <a:latin typeface="+mn-lt"/>
                <a:ea typeface="+mn-ea"/>
                <a:cs typeface="+mn-cs"/>
              </a:rPr>
              <a:t>Processes or skills: things students can do</a:t>
            </a:r>
          </a:p>
          <a:p>
            <a:pPr marL="274320" lvl="0" indent="-274320">
              <a:spcBef>
                <a:spcPts val="600"/>
              </a:spcBef>
              <a:buClr>
                <a:schemeClr val="tx2"/>
              </a:buClr>
              <a:buSzPct val="73000"/>
              <a:defRPr/>
            </a:pPr>
            <a:endParaRPr lang="en-AU" sz="2000" dirty="0" smtClean="0"/>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lang="en-AU" sz="2000" dirty="0" smtClean="0"/>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AU" sz="1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en-AU" sz="2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Oval 5"/>
          <p:cNvSpPr/>
          <p:nvPr/>
        </p:nvSpPr>
        <p:spPr>
          <a:xfrm>
            <a:off x="4572000" y="4929198"/>
            <a:ext cx="2643206" cy="16430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What is the major difference in how we learn a concept and a skill?</a:t>
            </a:r>
          </a:p>
          <a:p>
            <a:pPr algn="ct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What is Dimensions of Learning?</a:t>
            </a:r>
            <a:endParaRPr lang="en-AU" dirty="0"/>
          </a:p>
        </p:txBody>
      </p:sp>
      <p:sp>
        <p:nvSpPr>
          <p:cNvPr id="3" name="Content Placeholder 2"/>
          <p:cNvSpPr>
            <a:spLocks noGrp="1"/>
          </p:cNvSpPr>
          <p:nvPr>
            <p:ph idx="1"/>
          </p:nvPr>
        </p:nvSpPr>
        <p:spPr/>
        <p:txBody>
          <a:bodyPr/>
          <a:lstStyle/>
          <a:p>
            <a:r>
              <a:rPr lang="en-AU" dirty="0" smtClean="0"/>
              <a:t>Framework of 5 types of thinking (dimensions of learning) that are essential to successful learning</a:t>
            </a:r>
          </a:p>
          <a:p>
            <a:r>
              <a:rPr lang="en-AU" dirty="0" smtClean="0"/>
              <a:t>Gathers and organises range of educational research that’s known to work</a:t>
            </a:r>
          </a:p>
          <a:p>
            <a:r>
              <a:rPr lang="en-AU" dirty="0" smtClean="0"/>
              <a:t>Designed to reduce reliance on chalk and talk</a:t>
            </a:r>
          </a:p>
          <a:p>
            <a:r>
              <a:rPr lang="en-AU" dirty="0" smtClean="0"/>
              <a:t>Puts student at centre of learning process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TASKS:</a:t>
            </a:r>
            <a:endParaRPr lang="en-AU" dirty="0"/>
          </a:p>
        </p:txBody>
      </p:sp>
      <p:sp>
        <p:nvSpPr>
          <p:cNvPr id="3" name="Content Placeholder 2"/>
          <p:cNvSpPr>
            <a:spLocks noGrp="1"/>
          </p:cNvSpPr>
          <p:nvPr>
            <p:ph idx="1"/>
          </p:nvPr>
        </p:nvSpPr>
        <p:spPr/>
        <p:txBody>
          <a:bodyPr>
            <a:normAutofit/>
          </a:bodyPr>
          <a:lstStyle/>
          <a:p>
            <a:pPr>
              <a:buNone/>
            </a:pPr>
            <a:r>
              <a:rPr lang="en-AU" sz="1800" dirty="0" smtClean="0"/>
              <a:t>Understanding the different knowledge types influences how teachers identify knowledge when planning for lessons and units (what do students already know, what do they need to know, what will they know by the end of the lesson/unit)</a:t>
            </a:r>
          </a:p>
          <a:p>
            <a:pPr lvl="0">
              <a:buNone/>
            </a:pPr>
            <a:endParaRPr lang="en-AU" sz="1800" dirty="0" smtClean="0"/>
          </a:p>
          <a:p>
            <a:pPr lvl="0"/>
            <a:r>
              <a:rPr lang="en-AU" sz="1800" dirty="0" smtClean="0"/>
              <a:t>Task1:  Which of the examples are declarative, which are procedural knowledge? (classifying task, Dim 3)</a:t>
            </a:r>
          </a:p>
          <a:p>
            <a:r>
              <a:rPr lang="en-AU" sz="1800" dirty="0" smtClean="0"/>
              <a:t>Task2:  Using one example of each or of your own, in a pair, think about how we teach declarative and procedural knowledge </a:t>
            </a:r>
            <a:r>
              <a:rPr lang="en-AU" sz="1800" b="1" dirty="0" smtClean="0"/>
              <a:t>differently . . . </a:t>
            </a:r>
            <a:r>
              <a:rPr lang="en-AU" sz="1800" dirty="0" smtClean="0"/>
              <a:t>(comparing task, Dim 3) (circles rather than steps)</a:t>
            </a:r>
          </a:p>
          <a:p>
            <a:r>
              <a:rPr lang="en-AU" sz="1800" dirty="0" smtClean="0"/>
              <a:t>Task 3:  Think of an average lesson/unit of work and work out which parts of it involve the learning of procedural knowledge and which the learning of declarative knowledge . . . What different types of learning tasks do you use for each (Deductive reasoning, Dim 3)</a:t>
            </a:r>
          </a:p>
          <a:p>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Students learn different knowledge differently</a:t>
            </a:r>
            <a:endParaRPr lang="en-AU" dirty="0"/>
          </a:p>
        </p:txBody>
      </p:sp>
      <p:sp>
        <p:nvSpPr>
          <p:cNvPr id="18" name="TextBox 17"/>
          <p:cNvSpPr txBox="1"/>
          <p:nvPr/>
        </p:nvSpPr>
        <p:spPr>
          <a:xfrm>
            <a:off x="4143372" y="1500174"/>
            <a:ext cx="3571900" cy="369332"/>
          </a:xfrm>
          <a:prstGeom prst="rect">
            <a:avLst/>
          </a:prstGeom>
          <a:noFill/>
        </p:spPr>
        <p:txBody>
          <a:bodyPr wrap="square" rtlCol="0">
            <a:spAutoFit/>
          </a:bodyPr>
          <a:lstStyle/>
          <a:p>
            <a:endParaRPr lang="en-AU" dirty="0"/>
          </a:p>
        </p:txBody>
      </p:sp>
      <p:sp>
        <p:nvSpPr>
          <p:cNvPr id="19" name="Rectangle 18"/>
          <p:cNvSpPr/>
          <p:nvPr/>
        </p:nvSpPr>
        <p:spPr>
          <a:xfrm>
            <a:off x="1214414" y="1643050"/>
            <a:ext cx="1785950" cy="11430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AU" dirty="0" smtClean="0"/>
              <a:t>Declarative Knowledge: content and information</a:t>
            </a:r>
            <a:endParaRPr lang="en-AU" dirty="0"/>
          </a:p>
        </p:txBody>
      </p:sp>
      <p:sp>
        <p:nvSpPr>
          <p:cNvPr id="20" name="Rectangle 19"/>
          <p:cNvSpPr/>
          <p:nvPr/>
        </p:nvSpPr>
        <p:spPr>
          <a:xfrm>
            <a:off x="5214942" y="1571612"/>
            <a:ext cx="1785950" cy="114300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AU" dirty="0" smtClean="0"/>
              <a:t>Procedural Knowledge: skills and processes</a:t>
            </a:r>
          </a:p>
        </p:txBody>
      </p:sp>
      <p:sp>
        <p:nvSpPr>
          <p:cNvPr id="22" name="Oval 21"/>
          <p:cNvSpPr/>
          <p:nvPr/>
        </p:nvSpPr>
        <p:spPr>
          <a:xfrm>
            <a:off x="5214942" y="2857496"/>
            <a:ext cx="1643074"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smtClean="0"/>
              <a:t>Construct Model</a:t>
            </a:r>
            <a:endParaRPr lang="en-AU" sz="1600" dirty="0"/>
          </a:p>
        </p:txBody>
      </p:sp>
      <p:sp>
        <p:nvSpPr>
          <p:cNvPr id="23" name="Oval 22"/>
          <p:cNvSpPr/>
          <p:nvPr/>
        </p:nvSpPr>
        <p:spPr>
          <a:xfrm>
            <a:off x="5072066" y="4143380"/>
            <a:ext cx="1714512"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Shape</a:t>
            </a:r>
            <a:endParaRPr lang="en-AU" dirty="0"/>
          </a:p>
        </p:txBody>
      </p:sp>
      <p:sp>
        <p:nvSpPr>
          <p:cNvPr id="24" name="Oval 23"/>
          <p:cNvSpPr/>
          <p:nvPr/>
        </p:nvSpPr>
        <p:spPr>
          <a:xfrm>
            <a:off x="5143504" y="5572140"/>
            <a:ext cx="1857388" cy="92869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Internalize</a:t>
            </a:r>
            <a:endParaRPr lang="en-AU" dirty="0"/>
          </a:p>
        </p:txBody>
      </p:sp>
      <p:cxnSp>
        <p:nvCxnSpPr>
          <p:cNvPr id="26" name="Straight Arrow Connector 25"/>
          <p:cNvCxnSpPr/>
          <p:nvPr/>
        </p:nvCxnSpPr>
        <p:spPr>
          <a:xfrm rot="5400000">
            <a:off x="5287174" y="392827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5430050" y="535703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6323025" y="3963991"/>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flipH="1" flipV="1">
            <a:off x="6394463" y="5392751"/>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34" name="Diagram 33"/>
          <p:cNvGraphicFramePr/>
          <p:nvPr/>
        </p:nvGraphicFramePr>
        <p:xfrm>
          <a:off x="214282" y="2928934"/>
          <a:ext cx="4143404" cy="342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7239000" cy="6027132"/>
          </a:xfrm>
        </p:spPr>
        <p:txBody>
          <a:bodyPr>
            <a:normAutofit fontScale="70000" lnSpcReduction="20000"/>
          </a:bodyPr>
          <a:lstStyle/>
          <a:p>
            <a:pPr>
              <a:buNone/>
            </a:pPr>
            <a:r>
              <a:rPr lang="en-AU" dirty="0" smtClean="0"/>
              <a:t>Each method has three stages, which are roughly parallel to each other, but the relationships between the phases is different (CIRCLES RATHER THAN STEPS)</a:t>
            </a:r>
          </a:p>
          <a:p>
            <a:pPr marL="0" indent="0">
              <a:spcBef>
                <a:spcPts val="0"/>
              </a:spcBef>
              <a:buClrTx/>
              <a:buSzTx/>
              <a:buNone/>
              <a:defRPr/>
            </a:pPr>
            <a:endParaRPr lang="en-AU" dirty="0" smtClean="0"/>
          </a:p>
          <a:p>
            <a:pPr marL="0" indent="0">
              <a:spcBef>
                <a:spcPts val="0"/>
              </a:spcBef>
              <a:buClrTx/>
              <a:buSzTx/>
              <a:buNone/>
              <a:defRPr/>
            </a:pPr>
            <a:r>
              <a:rPr lang="en-AU" dirty="0" smtClean="0"/>
              <a:t>So teachers need to select different types of instructional strategies for the different knowledge types too.</a:t>
            </a:r>
          </a:p>
          <a:p>
            <a:pPr>
              <a:buNone/>
            </a:pPr>
            <a:r>
              <a:rPr lang="en-AU" dirty="0" smtClean="0"/>
              <a:t>Declarative Knowledge:</a:t>
            </a:r>
          </a:p>
          <a:p>
            <a:r>
              <a:rPr lang="en-AU" dirty="0" smtClean="0"/>
              <a:t>1:  Construct Meaning:  by linking it to prior knowledge (e.g. 3 min pause, KWL (know, want, learned), BDA strategy, inquiry strategies etc)</a:t>
            </a:r>
          </a:p>
          <a:p>
            <a:r>
              <a:rPr lang="en-AU" dirty="0" smtClean="0"/>
              <a:t>2:  Organise Knowledge:  graphic organisers (cause/effect, principle/example, concept patterns etc), advance organiser questions etc, note-taking frameworks</a:t>
            </a:r>
          </a:p>
          <a:p>
            <a:r>
              <a:rPr lang="en-AU" dirty="0" smtClean="0"/>
              <a:t>3: Store: symbols and substitutes, link strategies etc</a:t>
            </a:r>
          </a:p>
          <a:p>
            <a:pPr>
              <a:buNone/>
            </a:pPr>
            <a:endParaRPr lang="en-AU" dirty="0" smtClean="0"/>
          </a:p>
          <a:p>
            <a:pPr>
              <a:buNone/>
            </a:pPr>
            <a:r>
              <a:rPr lang="en-AU" dirty="0" smtClean="0"/>
              <a:t>Procedural:</a:t>
            </a:r>
          </a:p>
          <a:p>
            <a:pPr marL="228600" indent="-228600">
              <a:buAutoNum type="arabicPeriod"/>
            </a:pPr>
            <a:r>
              <a:rPr lang="en-AU" dirty="0" smtClean="0"/>
              <a:t>Construct Model:  think-aloud, written/graphic representation of skill/process, link to other skills</a:t>
            </a:r>
          </a:p>
          <a:p>
            <a:pPr marL="228600" indent="-228600">
              <a:buAutoNum type="arabicPeriod"/>
            </a:pPr>
            <a:r>
              <a:rPr lang="en-AU" dirty="0" smtClean="0"/>
              <a:t>Shape Knowledge:  practising/modifying model, avoiding common errors</a:t>
            </a:r>
          </a:p>
          <a:p>
            <a:pPr marL="228600" indent="-228600">
              <a:buAutoNum type="arabicPeriod"/>
            </a:pPr>
            <a:r>
              <a:rPr lang="en-AU" dirty="0" smtClean="0"/>
              <a:t>Internalise:  as a result of practice: set up practice schedule, chart progress</a:t>
            </a:r>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How Does </a:t>
            </a:r>
            <a:r>
              <a:rPr lang="en-AU" dirty="0" err="1" smtClean="0"/>
              <a:t>DoL</a:t>
            </a:r>
            <a:r>
              <a:rPr lang="en-AU" dirty="0" smtClean="0"/>
              <a:t> Help here?</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articulates the difference between the types of knowledge, how they relate to each other</a:t>
            </a:r>
          </a:p>
          <a:p>
            <a:pPr>
              <a:buNone/>
            </a:pPr>
            <a:endParaRPr lang="en-AU" dirty="0" smtClean="0"/>
          </a:p>
          <a:p>
            <a:r>
              <a:rPr lang="en-AU" dirty="0" smtClean="0"/>
              <a:t>defines different types of declarative knowledge (descriptions, sequences, processes, episodes, principles, concepts) and distinguishes between macro and </a:t>
            </a:r>
            <a:r>
              <a:rPr lang="en-AU" dirty="0" err="1" smtClean="0"/>
              <a:t>microprocesses</a:t>
            </a:r>
            <a:r>
              <a:rPr lang="en-AU" dirty="0" smtClean="0"/>
              <a:t> (skills)</a:t>
            </a:r>
          </a:p>
          <a:p>
            <a:pPr>
              <a:buNone/>
            </a:pPr>
            <a:endParaRPr lang="en-AU" i="1" dirty="0" smtClean="0"/>
          </a:p>
          <a:p>
            <a:r>
              <a:rPr lang="en-AU" dirty="0" smtClean="0"/>
              <a:t>For each of the three processes involved in acquiring and integrating knowledge (declarative and procedural), </a:t>
            </a:r>
            <a:r>
              <a:rPr lang="en-AU" dirty="0" err="1" smtClean="0"/>
              <a:t>DoL</a:t>
            </a:r>
            <a:r>
              <a:rPr lang="en-AU" dirty="0" smtClean="0"/>
              <a:t> offers a collection of strategies teachers can select from and a suggested series of steps</a:t>
            </a:r>
          </a:p>
          <a:p>
            <a:pPr>
              <a:buNone/>
            </a:pPr>
            <a:endParaRPr lang="en-AU" dirty="0" smtClean="0"/>
          </a:p>
          <a:p>
            <a:endParaRPr lang="en-AU" dirty="0" smtClean="0"/>
          </a:p>
          <a:p>
            <a:endParaRPr lang="en-A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3: extend and refine knowledge</a:t>
            </a: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US" sz="1100" dirty="0" err="1" smtClean="0"/>
              <a:t>Marzano</a:t>
            </a:r>
            <a:r>
              <a:rPr lang="en-US" sz="1100" dirty="0" smtClean="0"/>
              <a:t> (1997) p 113-184</a:t>
            </a:r>
            <a:endParaRPr lang="en-US" sz="1400" dirty="0" smtClean="0"/>
          </a:p>
          <a:p>
            <a:pPr>
              <a:buNone/>
            </a:pPr>
            <a:r>
              <a:rPr lang="en-US" dirty="0" smtClean="0"/>
              <a:t>This occurs as learners examine and analyse knowledge and information in a way that:</a:t>
            </a:r>
          </a:p>
          <a:p>
            <a:r>
              <a:rPr lang="en-US" sz="1900" dirty="0" smtClean="0"/>
              <a:t>helps them make new connections</a:t>
            </a:r>
          </a:p>
          <a:p>
            <a:r>
              <a:rPr lang="en-US" sz="1900" dirty="0" smtClean="0"/>
              <a:t>discover or rediscover meanings</a:t>
            </a:r>
          </a:p>
          <a:p>
            <a:r>
              <a:rPr lang="en-US" sz="1900" dirty="0" smtClean="0"/>
              <a:t>gain new insights</a:t>
            </a:r>
          </a:p>
          <a:p>
            <a:r>
              <a:rPr lang="en-US" sz="1900" dirty="0" smtClean="0"/>
              <a:t>clarify misconceptions</a:t>
            </a:r>
          </a:p>
          <a:p>
            <a:pPr>
              <a:buNone/>
            </a:pPr>
            <a:r>
              <a:rPr lang="en-US" sz="1900" dirty="0" smtClean="0"/>
              <a:t>  </a:t>
            </a:r>
          </a:p>
          <a:p>
            <a:pPr>
              <a:buNone/>
            </a:pPr>
            <a:r>
              <a:rPr lang="en-US" dirty="0" smtClean="0"/>
              <a:t>Results in learners being able to do more than recite definitions and give other examples.  </a:t>
            </a:r>
          </a:p>
          <a:p>
            <a:pPr>
              <a:buNone/>
            </a:pPr>
            <a:endParaRPr lang="en-US" dirty="0" smtClean="0"/>
          </a:p>
          <a:p>
            <a:pPr>
              <a:buNone/>
            </a:pPr>
            <a:r>
              <a:rPr lang="en-US" dirty="0" smtClean="0"/>
              <a:t>Involves them thinking about the information by using reasoning process that are more complex than those used to </a:t>
            </a:r>
            <a:r>
              <a:rPr lang="en-US" dirty="0" err="1" smtClean="0"/>
              <a:t>recognise</a:t>
            </a:r>
            <a:r>
              <a:rPr lang="en-US" dirty="0" smtClean="0"/>
              <a:t> or reproduce knowledge.  </a:t>
            </a:r>
          </a:p>
          <a:p>
            <a:pPr>
              <a:buNone/>
            </a:pPr>
            <a:endParaRPr lang="en-US" dirty="0" smtClean="0"/>
          </a:p>
          <a:p>
            <a:pPr>
              <a:buNone/>
            </a:pPr>
            <a:r>
              <a:rPr lang="en-US" dirty="0" smtClean="0"/>
              <a:t>These processes CHANGE the knowledge they have. </a:t>
            </a:r>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3:Extend and Refine knowledge</a:t>
            </a:r>
            <a:endParaRPr lang="en-AU" dirty="0"/>
          </a:p>
        </p:txBody>
      </p:sp>
      <p:sp>
        <p:nvSpPr>
          <p:cNvPr id="3" name="Content Placeholder 2"/>
          <p:cNvSpPr>
            <a:spLocks noGrp="1"/>
          </p:cNvSpPr>
          <p:nvPr>
            <p:ph idx="1"/>
          </p:nvPr>
        </p:nvSpPr>
        <p:spPr/>
        <p:txBody>
          <a:bodyPr/>
          <a:lstStyle/>
          <a:p>
            <a:pPr>
              <a:buNone/>
            </a:pPr>
            <a:r>
              <a:rPr lang="en-AU" dirty="0" smtClean="0"/>
              <a:t>.</a:t>
            </a:r>
            <a:endParaRPr lang="en-AU" dirty="0"/>
          </a:p>
        </p:txBody>
      </p:sp>
      <p:sp>
        <p:nvSpPr>
          <p:cNvPr id="4" name="Oval 3"/>
          <p:cNvSpPr/>
          <p:nvPr/>
        </p:nvSpPr>
        <p:spPr>
          <a:xfrm>
            <a:off x="2643174" y="2928934"/>
            <a:ext cx="2000264" cy="1714512"/>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Eight Complex Reasoning Processes</a:t>
            </a:r>
            <a:endParaRPr lang="en-AU" dirty="0"/>
          </a:p>
        </p:txBody>
      </p:sp>
      <p:sp>
        <p:nvSpPr>
          <p:cNvPr id="5" name="Oval 4"/>
          <p:cNvSpPr/>
          <p:nvPr/>
        </p:nvSpPr>
        <p:spPr>
          <a:xfrm>
            <a:off x="785786" y="1714488"/>
            <a:ext cx="2000264"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Classifying</a:t>
            </a:r>
            <a:endParaRPr lang="en-AU" dirty="0"/>
          </a:p>
        </p:txBody>
      </p:sp>
      <p:sp>
        <p:nvSpPr>
          <p:cNvPr id="6" name="Oval 5"/>
          <p:cNvSpPr/>
          <p:nvPr/>
        </p:nvSpPr>
        <p:spPr>
          <a:xfrm>
            <a:off x="3143240" y="1500174"/>
            <a:ext cx="2000264"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Comparing</a:t>
            </a:r>
            <a:endParaRPr lang="en-AU" dirty="0"/>
          </a:p>
        </p:txBody>
      </p:sp>
      <p:sp>
        <p:nvSpPr>
          <p:cNvPr id="7" name="Oval 6"/>
          <p:cNvSpPr/>
          <p:nvPr/>
        </p:nvSpPr>
        <p:spPr>
          <a:xfrm>
            <a:off x="5572132" y="1643050"/>
            <a:ext cx="178595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Inductive Reasoning</a:t>
            </a:r>
            <a:endParaRPr lang="en-AU" dirty="0"/>
          </a:p>
        </p:txBody>
      </p:sp>
      <p:sp>
        <p:nvSpPr>
          <p:cNvPr id="8" name="Oval 7"/>
          <p:cNvSpPr/>
          <p:nvPr/>
        </p:nvSpPr>
        <p:spPr>
          <a:xfrm>
            <a:off x="5643570" y="3143248"/>
            <a:ext cx="2000264"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Deductive Reasoning</a:t>
            </a:r>
            <a:endParaRPr lang="en-AU" dirty="0"/>
          </a:p>
        </p:txBody>
      </p:sp>
      <p:sp>
        <p:nvSpPr>
          <p:cNvPr id="9" name="Oval 8"/>
          <p:cNvSpPr/>
          <p:nvPr/>
        </p:nvSpPr>
        <p:spPr>
          <a:xfrm>
            <a:off x="357158" y="3143248"/>
            <a:ext cx="2000264" cy="1428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Abstracting</a:t>
            </a:r>
            <a:endParaRPr lang="en-AU" dirty="0"/>
          </a:p>
        </p:txBody>
      </p:sp>
      <p:sp>
        <p:nvSpPr>
          <p:cNvPr id="10" name="Oval 9"/>
          <p:cNvSpPr/>
          <p:nvPr/>
        </p:nvSpPr>
        <p:spPr>
          <a:xfrm>
            <a:off x="571472" y="4857760"/>
            <a:ext cx="1785950" cy="14287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Analysing Errors</a:t>
            </a:r>
            <a:endParaRPr lang="en-AU" dirty="0"/>
          </a:p>
        </p:txBody>
      </p:sp>
      <p:sp>
        <p:nvSpPr>
          <p:cNvPr id="11" name="Oval 10"/>
          <p:cNvSpPr/>
          <p:nvPr/>
        </p:nvSpPr>
        <p:spPr>
          <a:xfrm>
            <a:off x="2786050" y="5000636"/>
            <a:ext cx="2143140" cy="13573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Analysing Perspectives</a:t>
            </a:r>
            <a:endParaRPr lang="en-AU" dirty="0"/>
          </a:p>
        </p:txBody>
      </p:sp>
      <p:sp>
        <p:nvSpPr>
          <p:cNvPr id="12" name="Oval 11"/>
          <p:cNvSpPr/>
          <p:nvPr/>
        </p:nvSpPr>
        <p:spPr>
          <a:xfrm>
            <a:off x="5214942" y="4786322"/>
            <a:ext cx="2143140" cy="1285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Constructing support</a:t>
            </a:r>
          </a:p>
          <a:p>
            <a:pPr algn="ctr"/>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idx="1"/>
          </p:nvPr>
        </p:nvSpPr>
        <p:spPr/>
        <p:txBody>
          <a:bodyPr/>
          <a:lstStyle/>
          <a:p>
            <a:pPr>
              <a:buNone/>
            </a:pPr>
            <a:r>
              <a:rPr lang="en-AU" dirty="0" smtClean="0"/>
              <a:t>Many of these processes we scaffold for the students as part of our normal lessons . . . </a:t>
            </a:r>
          </a:p>
          <a:p>
            <a:pPr>
              <a:buNone/>
            </a:pPr>
            <a:endParaRPr lang="en-AU" dirty="0" smtClean="0"/>
          </a:p>
          <a:p>
            <a:pPr>
              <a:buNone/>
            </a:pPr>
            <a:r>
              <a:rPr lang="en-AU" dirty="0" smtClean="0"/>
              <a:t>TASK:  think pair share two examples of when we have used one or more of these processes in scaffolding our lessons.</a:t>
            </a:r>
          </a:p>
          <a:p>
            <a:pPr>
              <a:buNone/>
            </a:pPr>
            <a:r>
              <a:rPr lang="en-AU" dirty="0" smtClean="0"/>
              <a:t>(have a look at the next slide if you need a brief summary of what each process involves)</a:t>
            </a:r>
            <a:endParaRPr lang="en-A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The 8 Complex reasoning processes described</a:t>
            </a:r>
            <a:endParaRPr lang="en-AU" dirty="0"/>
          </a:p>
        </p:txBody>
      </p:sp>
      <p:sp>
        <p:nvSpPr>
          <p:cNvPr id="3" name="Content Placeholder 2"/>
          <p:cNvSpPr>
            <a:spLocks noGrp="1"/>
          </p:cNvSpPr>
          <p:nvPr>
            <p:ph idx="1"/>
          </p:nvPr>
        </p:nvSpPr>
        <p:spPr/>
        <p:txBody>
          <a:bodyPr>
            <a:normAutofit fontScale="70000" lnSpcReduction="20000"/>
          </a:bodyPr>
          <a:lstStyle/>
          <a:p>
            <a:r>
              <a:rPr lang="en-US" b="1" dirty="0" smtClean="0"/>
              <a:t>Comparing</a:t>
            </a:r>
            <a:r>
              <a:rPr lang="en-US" dirty="0" smtClean="0"/>
              <a:t>: Indentifying and articulating similarities and differences among items</a:t>
            </a:r>
            <a:endParaRPr lang="en-AU" dirty="0" smtClean="0"/>
          </a:p>
          <a:p>
            <a:r>
              <a:rPr lang="en-US" b="1" dirty="0" smtClean="0"/>
              <a:t>Classifying</a:t>
            </a:r>
            <a:r>
              <a:rPr lang="en-US" dirty="0" smtClean="0"/>
              <a:t>:  grouping things into definable categories on the basis of their attributes</a:t>
            </a:r>
            <a:endParaRPr lang="en-AU" dirty="0" smtClean="0"/>
          </a:p>
          <a:p>
            <a:r>
              <a:rPr lang="en-US" b="1" dirty="0" smtClean="0"/>
              <a:t>Abstracting</a:t>
            </a:r>
            <a:r>
              <a:rPr lang="en-US" dirty="0" smtClean="0"/>
              <a:t>:  Identifying and articulating the underlying theme or general pattern of information</a:t>
            </a:r>
            <a:endParaRPr lang="en-AU" dirty="0" smtClean="0"/>
          </a:p>
          <a:p>
            <a:r>
              <a:rPr lang="en-US" b="1" dirty="0" smtClean="0"/>
              <a:t>Inductive Reasoning</a:t>
            </a:r>
            <a:r>
              <a:rPr lang="en-US" dirty="0" smtClean="0"/>
              <a:t>:  inferring unknown </a:t>
            </a:r>
            <a:r>
              <a:rPr lang="en-US" dirty="0" err="1" smtClean="0"/>
              <a:t>generalisations</a:t>
            </a:r>
            <a:r>
              <a:rPr lang="en-US" dirty="0" smtClean="0"/>
              <a:t> or principles from information or observations</a:t>
            </a:r>
            <a:endParaRPr lang="en-AU" dirty="0" smtClean="0"/>
          </a:p>
          <a:p>
            <a:r>
              <a:rPr lang="en-US" b="1" dirty="0" smtClean="0"/>
              <a:t>Deductive Reasoning</a:t>
            </a:r>
            <a:r>
              <a:rPr lang="en-US" dirty="0" smtClean="0"/>
              <a:t>:  Using </a:t>
            </a:r>
            <a:r>
              <a:rPr lang="en-US" dirty="0" err="1" smtClean="0"/>
              <a:t>generalistions</a:t>
            </a:r>
            <a:r>
              <a:rPr lang="en-US" dirty="0" smtClean="0"/>
              <a:t> and principles to infer unstated conclusions about specific information or situations</a:t>
            </a:r>
            <a:endParaRPr lang="en-AU" dirty="0" smtClean="0"/>
          </a:p>
          <a:p>
            <a:r>
              <a:rPr lang="en-US" b="1" dirty="0" smtClean="0"/>
              <a:t>Constructing Support</a:t>
            </a:r>
            <a:r>
              <a:rPr lang="en-US" dirty="0" smtClean="0"/>
              <a:t>:  building systems of support for assertions</a:t>
            </a:r>
            <a:endParaRPr lang="en-AU" dirty="0" smtClean="0"/>
          </a:p>
          <a:p>
            <a:r>
              <a:rPr lang="en-US" b="1" dirty="0" err="1" smtClean="0"/>
              <a:t>Analysing</a:t>
            </a:r>
            <a:r>
              <a:rPr lang="en-US" b="1" dirty="0" smtClean="0"/>
              <a:t> Errors</a:t>
            </a:r>
            <a:r>
              <a:rPr lang="en-US" dirty="0" smtClean="0"/>
              <a:t>:  identifying and articulating errors in thinking</a:t>
            </a:r>
            <a:endParaRPr lang="en-AU" dirty="0" smtClean="0"/>
          </a:p>
          <a:p>
            <a:r>
              <a:rPr lang="en-US" b="1" dirty="0" err="1" smtClean="0"/>
              <a:t>Analysing</a:t>
            </a:r>
            <a:r>
              <a:rPr lang="en-US" b="1" dirty="0" smtClean="0"/>
              <a:t> Perspectives</a:t>
            </a:r>
            <a:r>
              <a:rPr lang="en-US" dirty="0" smtClean="0"/>
              <a:t>:  identifying multiple perspectives on an issues and examining the reasons or logic behind each.</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EXPLICITLY TEACH THE PROCESSES</a:t>
            </a:r>
            <a:endParaRPr lang="en-AU" dirty="0"/>
          </a:p>
        </p:txBody>
      </p:sp>
      <p:sp>
        <p:nvSpPr>
          <p:cNvPr id="3" name="Content Placeholder 2"/>
          <p:cNvSpPr>
            <a:spLocks noGrp="1"/>
          </p:cNvSpPr>
          <p:nvPr>
            <p:ph idx="1"/>
          </p:nvPr>
        </p:nvSpPr>
        <p:spPr/>
        <p:txBody>
          <a:bodyPr>
            <a:normAutofit/>
          </a:bodyPr>
          <a:lstStyle/>
          <a:p>
            <a:pPr>
              <a:buNone/>
            </a:pPr>
            <a:r>
              <a:rPr lang="en-US" sz="2400" dirty="0" smtClean="0"/>
              <a:t>As well as getting students to use these processes through the scaffolding of assessment tasks and learning activities, we also need to directly teach these processes to the students, so they can select and use them independently. </a:t>
            </a:r>
          </a:p>
          <a:p>
            <a:endParaRPr lang="en-US" sz="2400" dirty="0" smtClean="0"/>
          </a:p>
          <a:p>
            <a:pPr marL="0" indent="0">
              <a:spcBef>
                <a:spcPts val="0"/>
              </a:spcBef>
              <a:buClrTx/>
              <a:buSzTx/>
              <a:buNone/>
              <a:defRPr/>
            </a:pPr>
            <a:r>
              <a:rPr lang="en-US" sz="2400" dirty="0" smtClean="0"/>
              <a:t>Each of the processes is used unconsciously every day, but to use this as a way of refining and extending knowledge, we need to teach the STEPS involved, so students use them DELIBERATELY and RIGOROUSLY.</a:t>
            </a:r>
            <a:endParaRPr lang="en-AU" sz="2400" dirty="0" smtClean="0"/>
          </a:p>
          <a:p>
            <a:endParaRPr lang="en-AU" dirty="0" smtClean="0"/>
          </a:p>
          <a:p>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Each of the eight processes is taught in the same way:</a:t>
            </a:r>
            <a:endParaRPr lang="en-AU" dirty="0"/>
          </a:p>
        </p:txBody>
      </p:sp>
      <p:sp>
        <p:nvSpPr>
          <p:cNvPr id="3" name="Content Placeholder 2"/>
          <p:cNvSpPr>
            <a:spLocks noGrp="1"/>
          </p:cNvSpPr>
          <p:nvPr>
            <p:ph idx="1"/>
          </p:nvPr>
        </p:nvSpPr>
        <p:spPr/>
        <p:txBody>
          <a:bodyPr>
            <a:normAutofit fontScale="77500" lnSpcReduction="20000"/>
          </a:bodyPr>
          <a:lstStyle/>
          <a:p>
            <a:r>
              <a:rPr lang="en-US" dirty="0" smtClean="0"/>
              <a:t>1.  Help students understand the process:  (the function/goal of it)</a:t>
            </a:r>
          </a:p>
          <a:p>
            <a:pPr>
              <a:buNone/>
            </a:pPr>
            <a:endParaRPr lang="en-AU" dirty="0" smtClean="0"/>
          </a:p>
          <a:p>
            <a:r>
              <a:rPr lang="en-US" dirty="0" smtClean="0"/>
              <a:t>2.  Give students a model for the process, and create opportunities for them to practice using the process. (the steps involved and examples)</a:t>
            </a:r>
          </a:p>
          <a:p>
            <a:pPr>
              <a:buNone/>
            </a:pPr>
            <a:endParaRPr lang="en-AU" dirty="0" smtClean="0"/>
          </a:p>
          <a:p>
            <a:r>
              <a:rPr lang="en-US" dirty="0" smtClean="0"/>
              <a:t>3.  As students study and use the process, help them focus on critical steps and difficult aspects of the process (examples and suggestions of how to deal with elements)</a:t>
            </a:r>
          </a:p>
          <a:p>
            <a:pPr>
              <a:buNone/>
            </a:pPr>
            <a:endParaRPr lang="en-AU" dirty="0" smtClean="0"/>
          </a:p>
          <a:p>
            <a:r>
              <a:rPr lang="en-US" dirty="0" smtClean="0"/>
              <a:t>4.  Provide students with graphic organisers or representations of the model to help them understand and use the process</a:t>
            </a:r>
          </a:p>
          <a:p>
            <a:pPr>
              <a:buNone/>
            </a:pPr>
            <a:endParaRPr lang="en-AU" dirty="0" smtClean="0"/>
          </a:p>
          <a:p>
            <a:r>
              <a:rPr lang="en-US" dirty="0" smtClean="0"/>
              <a:t>5.  Use teacher-structured and student-structured tasks (modeling to independent work)</a:t>
            </a:r>
            <a:endParaRPr lang="en-AU" dirty="0" smtClean="0"/>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Three Minute Pause (Dim 1)</a:t>
            </a:r>
            <a:endParaRPr lang="en-AU" dirty="0"/>
          </a:p>
        </p:txBody>
      </p:sp>
      <p:sp>
        <p:nvSpPr>
          <p:cNvPr id="3" name="Content Placeholder 2"/>
          <p:cNvSpPr>
            <a:spLocks noGrp="1"/>
          </p:cNvSpPr>
          <p:nvPr>
            <p:ph idx="1"/>
          </p:nvPr>
        </p:nvSpPr>
        <p:spPr/>
        <p:txBody>
          <a:bodyPr/>
          <a:lstStyle/>
          <a:p>
            <a:pPr marL="514350" indent="-514350">
              <a:buNone/>
            </a:pPr>
            <a:r>
              <a:rPr lang="en-AU" dirty="0" smtClean="0"/>
              <a:t>Take 3 minutes to stop and think about how you feel about this prospect (learning about Dimensions of Learning)</a:t>
            </a:r>
          </a:p>
          <a:p>
            <a:pPr marL="514350" indent="-514350">
              <a:buNone/>
            </a:pPr>
            <a:r>
              <a:rPr lang="en-AU" sz="1200" dirty="0" smtClean="0"/>
              <a:t>(3min pause a strategy from Dim 1, all about developing positive Attitudes and Perceptions a learner brings to the classroom environment and the task)</a:t>
            </a:r>
          </a:p>
          <a:p>
            <a:pPr marL="514350" indent="-514350"/>
            <a:r>
              <a:rPr lang="en-AU" dirty="0" smtClean="0"/>
              <a:t>I’m not sure I . . .</a:t>
            </a:r>
          </a:p>
          <a:p>
            <a:pPr marL="514350" indent="-514350"/>
            <a:r>
              <a:rPr lang="en-AU" dirty="0" smtClean="0"/>
              <a:t>One thing I hope is . . .</a:t>
            </a:r>
          </a:p>
          <a:p>
            <a:pPr marL="514350" indent="-514350"/>
            <a:r>
              <a:rPr lang="en-AU" dirty="0" smtClean="0"/>
              <a:t>As long as we . . . </a:t>
            </a:r>
          </a:p>
          <a:p>
            <a:pPr marL="514350" indent="-514350"/>
            <a:r>
              <a:rPr lang="en-AU" dirty="0" smtClean="0"/>
              <a:t>I’m expecting . . .</a:t>
            </a:r>
          </a:p>
          <a:p>
            <a:pPr marL="514350" indent="-514350"/>
            <a:r>
              <a:rPr lang="en-AU" dirty="0" smtClean="0"/>
              <a:t>I wonder if . . .  </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CAN USE DIM 3 to address a particular issue</a:t>
            </a:r>
            <a:endParaRPr lang="en-AU" dirty="0"/>
          </a:p>
        </p:txBody>
      </p:sp>
      <p:sp>
        <p:nvSpPr>
          <p:cNvPr id="3" name="Content Placeholder 2"/>
          <p:cNvSpPr>
            <a:spLocks noGrp="1"/>
          </p:cNvSpPr>
          <p:nvPr>
            <p:ph idx="1"/>
          </p:nvPr>
        </p:nvSpPr>
        <p:spPr/>
        <p:txBody>
          <a:bodyPr>
            <a:normAutofit fontScale="70000" lnSpcReduction="20000"/>
          </a:bodyPr>
          <a:lstStyle/>
          <a:p>
            <a:pPr>
              <a:buNone/>
            </a:pPr>
            <a:endParaRPr lang="en-AU" dirty="0" smtClean="0"/>
          </a:p>
          <a:p>
            <a:pPr>
              <a:buNone/>
            </a:pPr>
            <a:r>
              <a:rPr lang="en-US" b="1" dirty="0" smtClean="0"/>
              <a:t>1.  Identify the Issue:  e.g. </a:t>
            </a:r>
            <a:r>
              <a:rPr lang="en-US" dirty="0" smtClean="0"/>
              <a:t>How can we improve students’ critical literacy skills in English, specifically their ability to analyse a writer’s use of linguistic and visual techniques to achieve their purpose and appeal to their audience.</a:t>
            </a:r>
            <a:endParaRPr lang="en-AU" dirty="0" smtClean="0"/>
          </a:p>
          <a:p>
            <a:pPr>
              <a:buNone/>
            </a:pPr>
            <a:endParaRPr lang="en-AU" dirty="0" smtClean="0"/>
          </a:p>
          <a:p>
            <a:pPr>
              <a:buNone/>
            </a:pPr>
            <a:r>
              <a:rPr lang="en-US" b="1" dirty="0" smtClean="0"/>
              <a:t>2.  Plan the </a:t>
            </a:r>
            <a:r>
              <a:rPr lang="en-US" b="1" dirty="0" err="1" smtClean="0"/>
              <a:t>DoL</a:t>
            </a:r>
            <a:r>
              <a:rPr lang="en-US" b="1" dirty="0" smtClean="0"/>
              <a:t> Project:</a:t>
            </a:r>
            <a:r>
              <a:rPr lang="en-US" dirty="0" smtClean="0"/>
              <a:t> </a:t>
            </a:r>
          </a:p>
          <a:p>
            <a:r>
              <a:rPr lang="en-US" dirty="0" smtClean="0"/>
              <a:t>major issue for students as being the gap between their declarative knowledge of the techniques writers use and their procedural ability to analyse how a particular writer uses these techniques for specific effects.  </a:t>
            </a:r>
          </a:p>
          <a:p>
            <a:r>
              <a:rPr lang="en-US" dirty="0" smtClean="0"/>
              <a:t>In </a:t>
            </a:r>
            <a:r>
              <a:rPr lang="en-US" dirty="0" err="1" smtClean="0"/>
              <a:t>DoL</a:t>
            </a:r>
            <a:r>
              <a:rPr lang="en-US" dirty="0" smtClean="0"/>
              <a:t> terms: </a:t>
            </a:r>
          </a:p>
          <a:p>
            <a:pPr>
              <a:buNone/>
            </a:pPr>
            <a:r>
              <a:rPr lang="en-US" dirty="0" smtClean="0"/>
              <a:t>Able to gain and integrate the knowledge of techniques (they can explain their purposes and give examples) – Dimension 2</a:t>
            </a:r>
          </a:p>
          <a:p>
            <a:pPr>
              <a:buNone/>
            </a:pPr>
            <a:r>
              <a:rPr lang="en-US" dirty="0" smtClean="0"/>
              <a:t>Cannot use this knowledge meaningfully in new situations – Dimension 4. </a:t>
            </a:r>
          </a:p>
          <a:p>
            <a:pPr>
              <a:buNone/>
            </a:pPr>
            <a:r>
              <a:rPr lang="en-US" dirty="0" smtClean="0"/>
              <a:t>In order to do this, we need to focus on Dimension 3, helping them to extend and refine their knowledge.</a:t>
            </a:r>
            <a:endParaRPr lang="en-AU" dirty="0" smtClean="0"/>
          </a:p>
          <a:p>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Dimension 4: use knowledge meaningfully</a:t>
            </a:r>
            <a:endParaRPr lang="en-AU" dirty="0"/>
          </a:p>
        </p:txBody>
      </p:sp>
      <p:sp>
        <p:nvSpPr>
          <p:cNvPr id="3" name="Content Placeholder 2"/>
          <p:cNvSpPr>
            <a:spLocks noGrp="1"/>
          </p:cNvSpPr>
          <p:nvPr>
            <p:ph idx="1"/>
          </p:nvPr>
        </p:nvSpPr>
        <p:spPr/>
        <p:txBody>
          <a:bodyPr>
            <a:normAutofit/>
          </a:bodyPr>
          <a:lstStyle/>
          <a:p>
            <a:pPr>
              <a:buNone/>
            </a:pPr>
            <a:r>
              <a:rPr lang="en-AU" sz="1100" dirty="0" err="1" smtClean="0"/>
              <a:t>Marzano</a:t>
            </a:r>
            <a:r>
              <a:rPr lang="en-AU" sz="1100" dirty="0" smtClean="0"/>
              <a:t> (1997) p 189-254</a:t>
            </a:r>
            <a:endParaRPr lang="en-AU" sz="1200" dirty="0" smtClean="0"/>
          </a:p>
          <a:p>
            <a:pPr>
              <a:buNone/>
            </a:pPr>
            <a:r>
              <a:rPr lang="en-AU" dirty="0" smtClean="0"/>
              <a:t>Using knowledge requires </a:t>
            </a:r>
            <a:r>
              <a:rPr lang="en-AU" b="1" dirty="0" smtClean="0"/>
              <a:t>more complex reasoning processes</a:t>
            </a:r>
            <a:r>
              <a:rPr lang="en-AU" dirty="0" smtClean="0"/>
              <a:t> than required by Dimension 2 of learning (recall, reproduce knowledge)</a:t>
            </a:r>
          </a:p>
          <a:p>
            <a:pPr>
              <a:buNone/>
            </a:pPr>
            <a:endParaRPr lang="en-AU" dirty="0" smtClean="0"/>
          </a:p>
          <a:p>
            <a:pPr>
              <a:buNone/>
            </a:pPr>
            <a:r>
              <a:rPr lang="en-AU" dirty="0" err="1" smtClean="0"/>
              <a:t>DoL’s</a:t>
            </a:r>
            <a:r>
              <a:rPr lang="en-AU" dirty="0" smtClean="0"/>
              <a:t> identified 6 complex reasoning processes that can be applied to help them use knowledge meaningfully . . . </a:t>
            </a:r>
          </a:p>
          <a:p>
            <a:pPr>
              <a:buNone/>
            </a:pPr>
            <a:endParaRPr lang="en-AU" dirty="0" smtClean="0"/>
          </a:p>
          <a:p>
            <a:pPr>
              <a:buNone/>
            </a:pPr>
            <a:endParaRPr lang="en-AU" dirty="0" smtClean="0"/>
          </a:p>
          <a:p>
            <a:pPr>
              <a:buNone/>
            </a:pPr>
            <a:endParaRPr lang="en-AU" dirty="0" smtClean="0"/>
          </a:p>
          <a:p>
            <a:pPr>
              <a:buNone/>
            </a:pPr>
            <a:endParaRPr lang="en-A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D4:  6 reasoning processes</a:t>
            </a:r>
            <a:endParaRPr lang="en-AU" dirty="0"/>
          </a:p>
        </p:txBody>
      </p:sp>
      <p:sp>
        <p:nvSpPr>
          <p:cNvPr id="3" name="Content Placeholder 2"/>
          <p:cNvSpPr>
            <a:spLocks noGrp="1"/>
          </p:cNvSpPr>
          <p:nvPr>
            <p:ph idx="1"/>
          </p:nvPr>
        </p:nvSpPr>
        <p:spPr/>
        <p:txBody>
          <a:bodyPr>
            <a:normAutofit fontScale="70000" lnSpcReduction="20000"/>
          </a:bodyPr>
          <a:lstStyle/>
          <a:p>
            <a:r>
              <a:rPr lang="en-AU" b="1" dirty="0" smtClean="0"/>
              <a:t>Decision Making</a:t>
            </a:r>
            <a:r>
              <a:rPr lang="en-AU" dirty="0" smtClean="0"/>
              <a:t>: generating and applying criteria to select from among seemingly equal alternative</a:t>
            </a:r>
          </a:p>
          <a:p>
            <a:pPr>
              <a:buNone/>
            </a:pPr>
            <a:endParaRPr lang="en-AU" dirty="0" smtClean="0"/>
          </a:p>
          <a:p>
            <a:r>
              <a:rPr lang="en-AU" b="1" dirty="0" smtClean="0"/>
              <a:t>Problem Solving</a:t>
            </a:r>
            <a:r>
              <a:rPr lang="en-AU" dirty="0" smtClean="0"/>
              <a:t>: overcoming constraints or limiting conditions that are in the way of pursuing goals</a:t>
            </a:r>
          </a:p>
          <a:p>
            <a:pPr>
              <a:buNone/>
            </a:pPr>
            <a:endParaRPr lang="en-AU" dirty="0" smtClean="0"/>
          </a:p>
          <a:p>
            <a:r>
              <a:rPr lang="en-AU" b="1" dirty="0" smtClean="0"/>
              <a:t>Invention</a:t>
            </a:r>
            <a:r>
              <a:rPr lang="en-AU" dirty="0" smtClean="0"/>
              <a:t>: developing unique products or processes that fulfil perceived needs</a:t>
            </a:r>
          </a:p>
          <a:p>
            <a:pPr>
              <a:buNone/>
            </a:pPr>
            <a:endParaRPr lang="en-AU" dirty="0" smtClean="0"/>
          </a:p>
          <a:p>
            <a:r>
              <a:rPr lang="en-AU" b="1" dirty="0" smtClean="0"/>
              <a:t>Experimental Inquiry</a:t>
            </a:r>
            <a:r>
              <a:rPr lang="en-AU" dirty="0" smtClean="0"/>
              <a:t>: generating and testing explanations of observed phenomena</a:t>
            </a:r>
          </a:p>
          <a:p>
            <a:pPr>
              <a:buNone/>
            </a:pPr>
            <a:endParaRPr lang="en-AU" dirty="0" smtClean="0"/>
          </a:p>
          <a:p>
            <a:r>
              <a:rPr lang="en-AU" b="1" dirty="0" smtClean="0"/>
              <a:t>Investigation</a:t>
            </a:r>
            <a:r>
              <a:rPr lang="en-AU" dirty="0" smtClean="0"/>
              <a:t>: identifying and resolving issues about which there are confusions or contradictions</a:t>
            </a:r>
          </a:p>
          <a:p>
            <a:pPr>
              <a:buNone/>
            </a:pPr>
            <a:endParaRPr lang="en-AU" dirty="0" smtClean="0"/>
          </a:p>
          <a:p>
            <a:r>
              <a:rPr lang="en-AU" b="1" dirty="0" smtClean="0"/>
              <a:t>Systems Analysis</a:t>
            </a:r>
            <a:r>
              <a:rPr lang="en-AU" dirty="0" smtClean="0"/>
              <a:t>:  analysing the parts of a system and the manner in which they interact</a:t>
            </a:r>
            <a:endParaRPr lang="en-A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FIVE STEPS TO TEACH THEM . . .</a:t>
            </a:r>
            <a:endParaRPr lang="en-AU" dirty="0"/>
          </a:p>
        </p:txBody>
      </p:sp>
      <p:sp>
        <p:nvSpPr>
          <p:cNvPr id="3" name="Content Placeholder 2"/>
          <p:cNvSpPr>
            <a:spLocks noGrp="1"/>
          </p:cNvSpPr>
          <p:nvPr>
            <p:ph idx="1"/>
          </p:nvPr>
        </p:nvSpPr>
        <p:spPr/>
        <p:txBody>
          <a:bodyPr/>
          <a:lstStyle/>
          <a:p>
            <a:pPr>
              <a:buNone/>
            </a:pPr>
            <a:r>
              <a:rPr lang="en-AU" dirty="0" smtClean="0"/>
              <a:t> . . . so that students can learn how to do it themselves . . . (same steps as for Dim 3)</a:t>
            </a:r>
          </a:p>
          <a:p>
            <a:pPr>
              <a:buNone/>
            </a:pPr>
            <a:r>
              <a:rPr lang="en-AU" dirty="0" smtClean="0"/>
              <a:t>1.  Help them understand process</a:t>
            </a:r>
          </a:p>
          <a:p>
            <a:pPr>
              <a:buNone/>
            </a:pPr>
            <a:r>
              <a:rPr lang="en-AU" dirty="0" smtClean="0"/>
              <a:t>2. Give them a model for it</a:t>
            </a:r>
          </a:p>
          <a:p>
            <a:pPr>
              <a:buNone/>
            </a:pPr>
            <a:r>
              <a:rPr lang="en-AU" dirty="0" smtClean="0"/>
              <a:t>3. As they practice, help them focus on critical steps</a:t>
            </a:r>
          </a:p>
          <a:p>
            <a:pPr>
              <a:buNone/>
            </a:pPr>
            <a:r>
              <a:rPr lang="en-AU" dirty="0" smtClean="0"/>
              <a:t>4. Provide them with graphic organisers to help them use the process</a:t>
            </a:r>
          </a:p>
          <a:p>
            <a:pPr>
              <a:buNone/>
            </a:pPr>
            <a:r>
              <a:rPr lang="en-AU" dirty="0" smtClean="0"/>
              <a:t>5.Use teacher-structured tasks leading to student-structured tasks.</a:t>
            </a:r>
          </a:p>
          <a:p>
            <a:pPr>
              <a:buNone/>
            </a:pPr>
            <a:endParaRPr lang="en-AU" dirty="0" smtClean="0"/>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Explicit Teaching</a:t>
            </a:r>
            <a:endParaRPr lang="en-AU" dirty="0"/>
          </a:p>
        </p:txBody>
      </p:sp>
      <p:sp>
        <p:nvSpPr>
          <p:cNvPr id="3" name="Content Placeholder 2"/>
          <p:cNvSpPr>
            <a:spLocks noGrp="1"/>
          </p:cNvSpPr>
          <p:nvPr>
            <p:ph idx="1"/>
          </p:nvPr>
        </p:nvSpPr>
        <p:spPr/>
        <p:txBody>
          <a:bodyPr/>
          <a:lstStyle/>
          <a:p>
            <a:endParaRPr lang="en-AU" dirty="0" smtClean="0"/>
          </a:p>
          <a:p>
            <a:endParaRPr lang="en-AU" dirty="0" smtClean="0"/>
          </a:p>
          <a:p>
            <a:r>
              <a:rPr lang="en-AU" dirty="0" err="1" smtClean="0"/>
              <a:t>DoL</a:t>
            </a:r>
            <a:r>
              <a:rPr lang="en-AU" dirty="0" smtClean="0"/>
              <a:t> gives teachers bank of strategies that help teachers teach and students learn</a:t>
            </a:r>
          </a:p>
          <a:p>
            <a:r>
              <a:rPr lang="en-AU" dirty="0" smtClean="0"/>
              <a:t>Emphasises </a:t>
            </a:r>
            <a:r>
              <a:rPr lang="en-AU" b="1" dirty="0" smtClean="0"/>
              <a:t>explicitly</a:t>
            </a:r>
            <a:r>
              <a:rPr lang="en-AU" dirty="0" smtClean="0"/>
              <a:t> teaching these strategies</a:t>
            </a:r>
          </a:p>
          <a:p>
            <a:r>
              <a:rPr lang="en-AU" dirty="0" smtClean="0"/>
              <a:t>Students able to select and apply strategies</a:t>
            </a:r>
          </a:p>
          <a:p>
            <a:r>
              <a:rPr lang="en-AU" dirty="0" smtClean="0"/>
              <a:t>Students become </a:t>
            </a:r>
            <a:r>
              <a:rPr lang="en-AU" b="1" dirty="0" smtClean="0"/>
              <a:t>independent learners</a:t>
            </a:r>
          </a:p>
          <a:p>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What are the 5 Dimensions?</a:t>
            </a:r>
            <a:endParaRPr lang="en-AU" dirty="0"/>
          </a:p>
        </p:txBody>
      </p:sp>
      <p:sp>
        <p:nvSpPr>
          <p:cNvPr id="3" name="Content Placeholder 2"/>
          <p:cNvSpPr>
            <a:spLocks noGrp="1"/>
          </p:cNvSpPr>
          <p:nvPr>
            <p:ph idx="1"/>
          </p:nvPr>
        </p:nvSpPr>
        <p:spPr/>
        <p:txBody>
          <a:bodyPr/>
          <a:lstStyle/>
          <a:p>
            <a:pPr algn="ctr">
              <a:buNone/>
            </a:pPr>
            <a:r>
              <a:rPr lang="en-AU" dirty="0" smtClean="0"/>
              <a:t>Dictionary Meanings (Dim2)</a:t>
            </a:r>
          </a:p>
          <a:p>
            <a:pPr algn="ctr">
              <a:buNone/>
            </a:pPr>
            <a:r>
              <a:rPr lang="en-AU" sz="1100" dirty="0" smtClean="0"/>
              <a:t>(this is useful to encourage learners to be active participants in the getting of knowledge)</a:t>
            </a:r>
          </a:p>
          <a:p>
            <a:r>
              <a:rPr lang="en-AU" sz="2000" dirty="0" smtClean="0"/>
              <a:t>Look up the words in assigned phrase</a:t>
            </a:r>
          </a:p>
          <a:p>
            <a:r>
              <a:rPr lang="en-AU" sz="2000" dirty="0" smtClean="0"/>
              <a:t>In pairs discuss what the phrase means at its most complex definition</a:t>
            </a:r>
          </a:p>
          <a:p>
            <a:r>
              <a:rPr lang="en-AU" sz="2000" dirty="0" smtClean="0"/>
              <a:t>Peer Teach:  work out a way to help the group to learn what it means at the highest level possible (nature of the teaching in your hands)</a:t>
            </a:r>
          </a:p>
          <a:p>
            <a:pPr>
              <a:buNone/>
            </a:pPr>
            <a:endParaRPr lang="en-AU" sz="2000" dirty="0"/>
          </a:p>
        </p:txBody>
      </p:sp>
      <p:sp>
        <p:nvSpPr>
          <p:cNvPr id="4" name="Rectangle 3"/>
          <p:cNvSpPr/>
          <p:nvPr/>
        </p:nvSpPr>
        <p:spPr>
          <a:xfrm>
            <a:off x="571472" y="4357694"/>
            <a:ext cx="7072362" cy="178595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AU" dirty="0" smtClean="0"/>
              <a:t>Dimension 1:  Attitudes and Perceptions</a:t>
            </a:r>
          </a:p>
          <a:p>
            <a:r>
              <a:rPr lang="en-AU" dirty="0" smtClean="0"/>
              <a:t>Dimension 2:  Acquire and Integrate Knowledge</a:t>
            </a:r>
          </a:p>
          <a:p>
            <a:r>
              <a:rPr lang="en-AU" dirty="0" smtClean="0"/>
              <a:t>Dimension 3:  Extend and Refine Knowledge</a:t>
            </a:r>
          </a:p>
          <a:p>
            <a:r>
              <a:rPr lang="en-AU" dirty="0" smtClean="0"/>
              <a:t>Dimension4:  Use Knowledge Meaningfully</a:t>
            </a:r>
          </a:p>
          <a:p>
            <a:r>
              <a:rPr lang="en-AU" dirty="0" smtClean="0"/>
              <a:t>Dimension 5:  Habits of Mind</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Why is the Framework Useful?</a:t>
            </a:r>
            <a:endParaRPr lang="en-AU" dirty="0"/>
          </a:p>
        </p:txBody>
      </p:sp>
      <p:sp>
        <p:nvSpPr>
          <p:cNvPr id="3" name="Content Placeholder 2"/>
          <p:cNvSpPr>
            <a:spLocks noGrp="1"/>
          </p:cNvSpPr>
          <p:nvPr>
            <p:ph idx="1"/>
          </p:nvPr>
        </p:nvSpPr>
        <p:spPr/>
        <p:txBody>
          <a:bodyPr>
            <a:normAutofit/>
          </a:bodyPr>
          <a:lstStyle/>
          <a:p>
            <a:r>
              <a:rPr lang="en-AU" dirty="0" smtClean="0"/>
              <a:t>Helps us maintain the </a:t>
            </a:r>
            <a:r>
              <a:rPr lang="en-AU" b="1" dirty="0" smtClean="0"/>
              <a:t>focus </a:t>
            </a:r>
            <a:r>
              <a:rPr lang="en-AU" dirty="0" smtClean="0"/>
              <a:t>on teaching</a:t>
            </a:r>
          </a:p>
          <a:p>
            <a:r>
              <a:rPr lang="en-AU" dirty="0" smtClean="0"/>
              <a:t>Allows us to </a:t>
            </a:r>
            <a:r>
              <a:rPr lang="en-AU" b="1" dirty="0" smtClean="0"/>
              <a:t>plan</a:t>
            </a:r>
            <a:r>
              <a:rPr lang="en-AU" dirty="0" smtClean="0"/>
              <a:t> curriculum, instruction and assessment tasks that take the 5 critical aspects of learning into account</a:t>
            </a:r>
          </a:p>
          <a:p>
            <a:r>
              <a:rPr lang="en-AU" dirty="0" smtClean="0"/>
              <a:t>Develops a </a:t>
            </a:r>
            <a:r>
              <a:rPr lang="en-AU" b="1" dirty="0" smtClean="0"/>
              <a:t>common language </a:t>
            </a:r>
            <a:r>
              <a:rPr lang="en-AU" dirty="0" smtClean="0"/>
              <a:t>that lets us communicate with each other/students across subject divides (helps us talk explicitly about learning)</a:t>
            </a:r>
          </a:p>
          <a:p>
            <a:r>
              <a:rPr lang="en-AU" dirty="0" smtClean="0"/>
              <a:t>Helps us </a:t>
            </a:r>
            <a:r>
              <a:rPr lang="en-AU" b="1" dirty="0" smtClean="0"/>
              <a:t>study </a:t>
            </a:r>
            <a:r>
              <a:rPr lang="en-AU" dirty="0" smtClean="0"/>
              <a:t>the learning process systematically . . . </a:t>
            </a:r>
          </a:p>
          <a:p>
            <a:pPr>
              <a:buNone/>
            </a:pP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2037390"/>
          </a:xfrm>
        </p:spPr>
        <p:txBody>
          <a:bodyPr>
            <a:normAutofit/>
          </a:bodyPr>
          <a:lstStyle/>
          <a:p>
            <a:pPr algn="ctr"/>
            <a:r>
              <a:rPr lang="en-AU" dirty="0" smtClean="0"/>
              <a:t>How do the Dimensions Fit Together? </a:t>
            </a:r>
            <a:br>
              <a:rPr lang="en-AU" dirty="0" smtClean="0"/>
            </a:br>
            <a:r>
              <a:rPr lang="en-AU" dirty="0" smtClean="0"/>
              <a:t/>
            </a:r>
            <a:br>
              <a:rPr lang="en-AU" dirty="0" smtClean="0"/>
            </a:br>
            <a:endParaRPr lang="en-AU" sz="1800" dirty="0">
              <a:latin typeface="+mn-lt"/>
            </a:endParaRPr>
          </a:p>
        </p:txBody>
      </p:sp>
      <p:pic>
        <p:nvPicPr>
          <p:cNvPr id="4" name="Picture 4" descr="Dimensionsmodel"/>
          <p:cNvPicPr>
            <a:picLocks noGrp="1" noChangeAspect="1" noChangeArrowheads="1"/>
          </p:cNvPicPr>
          <p:nvPr>
            <p:ph idx="1"/>
          </p:nvPr>
        </p:nvPicPr>
        <p:blipFill>
          <a:blip r:embed="rId3" cstate="print"/>
          <a:stretch>
            <a:fillRect/>
          </a:stretch>
        </p:blipFill>
        <p:spPr>
          <a:xfrm>
            <a:off x="2000232" y="2643182"/>
            <a:ext cx="4628903" cy="3842654"/>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How does </a:t>
            </a:r>
            <a:r>
              <a:rPr lang="en-AU" dirty="0" err="1" smtClean="0"/>
              <a:t>DoL</a:t>
            </a:r>
            <a:r>
              <a:rPr lang="en-AU" dirty="0" smtClean="0"/>
              <a:t> Define Knowledge?</a:t>
            </a:r>
            <a:endParaRPr lang="en-AU" dirty="0"/>
          </a:p>
        </p:txBody>
      </p:sp>
      <p:sp>
        <p:nvSpPr>
          <p:cNvPr id="3" name="Content Placeholder 2"/>
          <p:cNvSpPr>
            <a:spLocks noGrp="1"/>
          </p:cNvSpPr>
          <p:nvPr>
            <p:ph idx="1"/>
          </p:nvPr>
        </p:nvSpPr>
        <p:spPr/>
        <p:txBody>
          <a:bodyPr/>
          <a:lstStyle/>
          <a:p>
            <a:pPr algn="ctr">
              <a:buNone/>
            </a:pPr>
            <a:r>
              <a:rPr lang="en-AU" b="1" u="sng" dirty="0" smtClean="0"/>
              <a:t>Two Types</a:t>
            </a:r>
          </a:p>
          <a:p>
            <a:pPr>
              <a:buNone/>
            </a:pPr>
            <a:r>
              <a:rPr lang="en-AU" b="1" dirty="0" smtClean="0"/>
              <a:t>1.  Declarative Knowledge</a:t>
            </a:r>
          </a:p>
          <a:p>
            <a:pPr>
              <a:buNone/>
            </a:pPr>
            <a:r>
              <a:rPr lang="en-AU" dirty="0" smtClean="0"/>
              <a:t>Content or Information, facts and concepts: things students know or understand, facts and concepts</a:t>
            </a:r>
          </a:p>
          <a:p>
            <a:pPr>
              <a:buNone/>
            </a:pPr>
            <a:endParaRPr lang="en-AU" dirty="0"/>
          </a:p>
          <a:p>
            <a:pPr>
              <a:buNone/>
            </a:pPr>
            <a:r>
              <a:rPr lang="en-AU" b="1" dirty="0" smtClean="0"/>
              <a:t>2.  Procedural Knowledge </a:t>
            </a:r>
          </a:p>
          <a:p>
            <a:pPr>
              <a:buNone/>
            </a:pPr>
            <a:r>
              <a:rPr lang="en-AU" dirty="0" smtClean="0"/>
              <a:t>Processes or skills: things students can do</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Next 2 Sections of PPT</a:t>
            </a:r>
            <a:endParaRPr lang="en-AU" dirty="0"/>
          </a:p>
        </p:txBody>
      </p:sp>
      <p:sp>
        <p:nvSpPr>
          <p:cNvPr id="3" name="Content Placeholder 2"/>
          <p:cNvSpPr>
            <a:spLocks noGrp="1"/>
          </p:cNvSpPr>
          <p:nvPr>
            <p:ph idx="1"/>
          </p:nvPr>
        </p:nvSpPr>
        <p:spPr/>
        <p:txBody>
          <a:bodyPr>
            <a:normAutofit/>
          </a:bodyPr>
          <a:lstStyle/>
          <a:p>
            <a:pPr>
              <a:buNone/>
            </a:pPr>
            <a:r>
              <a:rPr lang="en-AU" b="1" u="sng" dirty="0" smtClean="0"/>
              <a:t>Section 2</a:t>
            </a:r>
            <a:r>
              <a:rPr lang="en-AU" dirty="0" smtClean="0"/>
              <a:t> </a:t>
            </a:r>
          </a:p>
          <a:p>
            <a:r>
              <a:rPr lang="en-AU" dirty="0" smtClean="0"/>
              <a:t>Dimensions 1 and 5 (the background dimensions)</a:t>
            </a:r>
          </a:p>
          <a:p>
            <a:r>
              <a:rPr lang="en-AU" dirty="0" smtClean="0"/>
              <a:t>Unit Planning Grid</a:t>
            </a:r>
          </a:p>
          <a:p>
            <a:pPr>
              <a:buNone/>
            </a:pPr>
            <a:endParaRPr lang="en-AU" dirty="0" smtClean="0"/>
          </a:p>
          <a:p>
            <a:pPr>
              <a:buNone/>
            </a:pPr>
            <a:r>
              <a:rPr lang="en-AU" b="1" u="sng" dirty="0" smtClean="0"/>
              <a:t>Section 3</a:t>
            </a:r>
            <a:endParaRPr lang="en-AU" dirty="0" smtClean="0"/>
          </a:p>
          <a:p>
            <a:r>
              <a:rPr lang="en-AU" dirty="0" smtClean="0"/>
              <a:t>Dimensions 2,3 and 4 (the ‘learning journey’ dimensions)</a:t>
            </a:r>
          </a:p>
          <a:p>
            <a:r>
              <a:rPr lang="en-AU" dirty="0" smtClean="0"/>
              <a:t>Planning Grids for Each Dimension</a:t>
            </a:r>
          </a:p>
          <a:p>
            <a:r>
              <a:rPr lang="en-AU" dirty="0" smtClean="0"/>
              <a:t>Dimension 3 and </a:t>
            </a:r>
            <a:r>
              <a:rPr lang="en-AU" dirty="0" smtClean="0"/>
              <a:t>an action learning project</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2142</TotalTime>
  <Words>2265</Words>
  <Application>Microsoft Office PowerPoint</Application>
  <PresentationFormat>On-screen Show (4:3)</PresentationFormat>
  <Paragraphs>288</Paragraphs>
  <Slides>33</Slides>
  <Notes>25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Opulent</vt:lpstr>
      <vt:lpstr>Dimensions of Learning Overview 1: Introduction</vt:lpstr>
      <vt:lpstr>What is Dimensions of Learning?</vt:lpstr>
      <vt:lpstr>Three Minute Pause (Dim 1)</vt:lpstr>
      <vt:lpstr>Explicit Teaching</vt:lpstr>
      <vt:lpstr>What are the 5 Dimensions?</vt:lpstr>
      <vt:lpstr>Why is the Framework Useful?</vt:lpstr>
      <vt:lpstr>How do the Dimensions Fit Together?   </vt:lpstr>
      <vt:lpstr>How does DoL Define Knowledge?</vt:lpstr>
      <vt:lpstr>Next 2 Sections of PPT</vt:lpstr>
      <vt:lpstr>Dimensions of Learning Overview 2:  Dimensions 1 and 5</vt:lpstr>
      <vt:lpstr>Why Start with Dimensions 1 and 5?</vt:lpstr>
      <vt:lpstr>Dimension 1:   Attitudes and Perceptions</vt:lpstr>
      <vt:lpstr>Dimension 1:  Rotating Papers</vt:lpstr>
      <vt:lpstr>Dimension 5:  Habits of Mind</vt:lpstr>
      <vt:lpstr>Dimension 5: Pair Work</vt:lpstr>
      <vt:lpstr>Three Minute Pause (Dim 1)</vt:lpstr>
      <vt:lpstr>Dimensions of Learning Overview 3: Dimensions 2, 3, 4</vt:lpstr>
      <vt:lpstr>1and 5: BACKGROUND BEHAVIOURS 2,3,5: LEARNING JOURNEY</vt:lpstr>
      <vt:lpstr>Dimension 2: Acquire and Integrate Knowledge</vt:lpstr>
      <vt:lpstr>TASKS:</vt:lpstr>
      <vt:lpstr>Students learn different knowledge differently</vt:lpstr>
      <vt:lpstr>Slide 22</vt:lpstr>
      <vt:lpstr>How Does DoL Help here?</vt:lpstr>
      <vt:lpstr>Dimension 3: extend and refine knowledge</vt:lpstr>
      <vt:lpstr>Dimension 3:Extend and Refine knowledge</vt:lpstr>
      <vt:lpstr>THINK PAIR SHARE</vt:lpstr>
      <vt:lpstr>The 8 Complex reasoning processes described</vt:lpstr>
      <vt:lpstr>EXPLICITLY TEACH THE PROCESSES</vt:lpstr>
      <vt:lpstr>Each of the eight processes is taught in the same way:</vt:lpstr>
      <vt:lpstr>CAN USE DIM 3 to address a particular issue</vt:lpstr>
      <vt:lpstr>Dimension 4: use knowledge meaningfully</vt:lpstr>
      <vt:lpstr>D4:  6 reasoning processes</vt:lpstr>
      <vt:lpstr>FIVE STEPS TO TEACH THEM . . .</vt:lpstr>
    </vt:vector>
  </TitlesOfParts>
  <Company>DEET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Dimensions of Learning Overview</dc:title>
  <dc:creator>al.strangeways</dc:creator>
  <cp:lastModifiedBy>astrangeways</cp:lastModifiedBy>
  <cp:revision>100</cp:revision>
  <dcterms:created xsi:type="dcterms:W3CDTF">2009-09-03T00:30:34Z</dcterms:created>
  <dcterms:modified xsi:type="dcterms:W3CDTF">2010-07-26T03:51:53Z</dcterms:modified>
</cp:coreProperties>
</file>